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72" r:id="rId5"/>
    <p:sldId id="258" r:id="rId6"/>
    <p:sldId id="263" r:id="rId7"/>
    <p:sldId id="259" r:id="rId8"/>
    <p:sldId id="264" r:id="rId9"/>
    <p:sldId id="260" r:id="rId10"/>
    <p:sldId id="273" r:id="rId11"/>
    <p:sldId id="261" r:id="rId12"/>
    <p:sldId id="265" r:id="rId13"/>
    <p:sldId id="262" r:id="rId14"/>
    <p:sldId id="266" r:id="rId15"/>
    <p:sldId id="268" r:id="rId16"/>
    <p:sldId id="267" r:id="rId17"/>
    <p:sldId id="269" r:id="rId18"/>
    <p:sldId id="274" r:id="rId19"/>
    <p:sldId id="270" r:id="rId2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2" autoAdjust="0"/>
    <p:restoredTop sz="94658"/>
  </p:normalViewPr>
  <p:slideViewPr>
    <p:cSldViewPr snapToGrid="0" showGuides="1">
      <p:cViewPr varScale="1">
        <p:scale>
          <a:sx n="120" d="100"/>
          <a:sy n="120" d="100"/>
        </p:scale>
        <p:origin x="960" y="184"/>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F7CD18-6876-B6C5-FF22-9C33774F83F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6AFD9079-509E-4FFC-D47B-73CED5C2B5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5D5574C-9C1F-E902-B6D6-A12BD9826FCB}"/>
              </a:ext>
            </a:extLst>
          </p:cNvPr>
          <p:cNvSpPr>
            <a:spLocks noGrp="1"/>
          </p:cNvSpPr>
          <p:nvPr>
            <p:ph type="dt" sz="half" idx="10"/>
          </p:nvPr>
        </p:nvSpPr>
        <p:spPr/>
        <p:txBody>
          <a:bodyPr/>
          <a:lstStyle/>
          <a:p>
            <a:fld id="{6BDE9447-9AC2-4392-96F4-9F0B49F977D8}" type="datetimeFigureOut">
              <a:rPr lang="ko-KR" altLang="en-US" smtClean="0"/>
              <a:t>2026. 1. 7.</a:t>
            </a:fld>
            <a:endParaRPr lang="ko-KR" altLang="en-US"/>
          </a:p>
        </p:txBody>
      </p:sp>
      <p:sp>
        <p:nvSpPr>
          <p:cNvPr id="5" name="바닥글 개체 틀 4">
            <a:extLst>
              <a:ext uri="{FF2B5EF4-FFF2-40B4-BE49-F238E27FC236}">
                <a16:creationId xmlns:a16="http://schemas.microsoft.com/office/drawing/2014/main" id="{712C7FAA-3A8B-0DD4-B51E-27650608438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DF68834-62BA-BF61-B377-A96456441A38}"/>
              </a:ext>
            </a:extLst>
          </p:cNvPr>
          <p:cNvSpPr>
            <a:spLocks noGrp="1"/>
          </p:cNvSpPr>
          <p:nvPr>
            <p:ph type="sldNum" sz="quarter" idx="12"/>
          </p:nvPr>
        </p:nvSpPr>
        <p:spPr/>
        <p:txBody>
          <a:body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165849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A10609-200F-BD19-367E-D1247257AED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AA72767-0D84-4F74-1A04-CFDACC5B0853}"/>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1D100D7-764C-B44F-7399-DCD9055F7DC5}"/>
              </a:ext>
            </a:extLst>
          </p:cNvPr>
          <p:cNvSpPr>
            <a:spLocks noGrp="1"/>
          </p:cNvSpPr>
          <p:nvPr>
            <p:ph type="dt" sz="half" idx="10"/>
          </p:nvPr>
        </p:nvSpPr>
        <p:spPr/>
        <p:txBody>
          <a:bodyPr/>
          <a:lstStyle/>
          <a:p>
            <a:fld id="{6BDE9447-9AC2-4392-96F4-9F0B49F977D8}" type="datetimeFigureOut">
              <a:rPr lang="ko-KR" altLang="en-US" smtClean="0"/>
              <a:t>2026. 1. 7.</a:t>
            </a:fld>
            <a:endParaRPr lang="ko-KR" altLang="en-US"/>
          </a:p>
        </p:txBody>
      </p:sp>
      <p:sp>
        <p:nvSpPr>
          <p:cNvPr id="5" name="바닥글 개체 틀 4">
            <a:extLst>
              <a:ext uri="{FF2B5EF4-FFF2-40B4-BE49-F238E27FC236}">
                <a16:creationId xmlns:a16="http://schemas.microsoft.com/office/drawing/2014/main" id="{34420F2F-1B6B-EF77-DDC0-39216EBA2E3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B1B6083-C079-09C0-391A-7FC59956540B}"/>
              </a:ext>
            </a:extLst>
          </p:cNvPr>
          <p:cNvSpPr>
            <a:spLocks noGrp="1"/>
          </p:cNvSpPr>
          <p:nvPr>
            <p:ph type="sldNum" sz="quarter" idx="12"/>
          </p:nvPr>
        </p:nvSpPr>
        <p:spPr/>
        <p:txBody>
          <a:body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2018220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9E70E61F-00E1-48C7-9F8C-47B3B721DF7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4358BDE-DC39-B8B5-096D-71D20E67823E}"/>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F762FD0-CA01-50C1-F97E-99FD9F1DBC05}"/>
              </a:ext>
            </a:extLst>
          </p:cNvPr>
          <p:cNvSpPr>
            <a:spLocks noGrp="1"/>
          </p:cNvSpPr>
          <p:nvPr>
            <p:ph type="dt" sz="half" idx="10"/>
          </p:nvPr>
        </p:nvSpPr>
        <p:spPr/>
        <p:txBody>
          <a:bodyPr/>
          <a:lstStyle/>
          <a:p>
            <a:fld id="{6BDE9447-9AC2-4392-96F4-9F0B49F977D8}" type="datetimeFigureOut">
              <a:rPr lang="ko-KR" altLang="en-US" smtClean="0"/>
              <a:t>2026. 1. 7.</a:t>
            </a:fld>
            <a:endParaRPr lang="ko-KR" altLang="en-US"/>
          </a:p>
        </p:txBody>
      </p:sp>
      <p:sp>
        <p:nvSpPr>
          <p:cNvPr id="5" name="바닥글 개체 틀 4">
            <a:extLst>
              <a:ext uri="{FF2B5EF4-FFF2-40B4-BE49-F238E27FC236}">
                <a16:creationId xmlns:a16="http://schemas.microsoft.com/office/drawing/2014/main" id="{A49C32E6-5368-4323-62D8-D863E6E7D65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663A062-8C19-10D3-BF81-8EB873D97ACC}"/>
              </a:ext>
            </a:extLst>
          </p:cNvPr>
          <p:cNvSpPr>
            <a:spLocks noGrp="1"/>
          </p:cNvSpPr>
          <p:nvPr>
            <p:ph type="sldNum" sz="quarter" idx="12"/>
          </p:nvPr>
        </p:nvSpPr>
        <p:spPr/>
        <p:txBody>
          <a:body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309735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8BADC2-2A0B-F384-2C94-D3943791A93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6A080B9-3CC7-628C-2A17-38A3218A6113}"/>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7FE7AB2-C1AD-C42E-5CE6-895D8F9F3D8D}"/>
              </a:ext>
            </a:extLst>
          </p:cNvPr>
          <p:cNvSpPr>
            <a:spLocks noGrp="1"/>
          </p:cNvSpPr>
          <p:nvPr>
            <p:ph type="dt" sz="half" idx="10"/>
          </p:nvPr>
        </p:nvSpPr>
        <p:spPr/>
        <p:txBody>
          <a:bodyPr/>
          <a:lstStyle/>
          <a:p>
            <a:fld id="{6BDE9447-9AC2-4392-96F4-9F0B49F977D8}" type="datetimeFigureOut">
              <a:rPr lang="ko-KR" altLang="en-US" smtClean="0"/>
              <a:t>2026. 1. 7.</a:t>
            </a:fld>
            <a:endParaRPr lang="ko-KR" altLang="en-US"/>
          </a:p>
        </p:txBody>
      </p:sp>
      <p:sp>
        <p:nvSpPr>
          <p:cNvPr id="5" name="바닥글 개체 틀 4">
            <a:extLst>
              <a:ext uri="{FF2B5EF4-FFF2-40B4-BE49-F238E27FC236}">
                <a16:creationId xmlns:a16="http://schemas.microsoft.com/office/drawing/2014/main" id="{210D5CA9-C2CD-1E20-F105-57878718CFC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FB43FC9-C558-E50C-E9E4-8886F79DB1BE}"/>
              </a:ext>
            </a:extLst>
          </p:cNvPr>
          <p:cNvSpPr>
            <a:spLocks noGrp="1"/>
          </p:cNvSpPr>
          <p:nvPr>
            <p:ph type="sldNum" sz="quarter" idx="12"/>
          </p:nvPr>
        </p:nvSpPr>
        <p:spPr/>
        <p:txBody>
          <a:body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83720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128056-3DD9-016B-1691-C57C229FC6A8}"/>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C225F283-DA7E-DE26-2BA7-72D6C495EF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6D4EDFF-DA4F-5C8D-E74B-3FAFB3B76832}"/>
              </a:ext>
            </a:extLst>
          </p:cNvPr>
          <p:cNvSpPr>
            <a:spLocks noGrp="1"/>
          </p:cNvSpPr>
          <p:nvPr>
            <p:ph type="dt" sz="half" idx="10"/>
          </p:nvPr>
        </p:nvSpPr>
        <p:spPr/>
        <p:txBody>
          <a:bodyPr/>
          <a:lstStyle/>
          <a:p>
            <a:fld id="{6BDE9447-9AC2-4392-96F4-9F0B49F977D8}" type="datetimeFigureOut">
              <a:rPr lang="ko-KR" altLang="en-US" smtClean="0"/>
              <a:t>2026. 1. 7.</a:t>
            </a:fld>
            <a:endParaRPr lang="ko-KR" altLang="en-US"/>
          </a:p>
        </p:txBody>
      </p:sp>
      <p:sp>
        <p:nvSpPr>
          <p:cNvPr id="5" name="바닥글 개체 틀 4">
            <a:extLst>
              <a:ext uri="{FF2B5EF4-FFF2-40B4-BE49-F238E27FC236}">
                <a16:creationId xmlns:a16="http://schemas.microsoft.com/office/drawing/2014/main" id="{AC5E69EA-AE52-EE35-29F3-839A6D7EA0A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3D4240C-9F5C-BEB9-1CF3-9F9F5B84A91A}"/>
              </a:ext>
            </a:extLst>
          </p:cNvPr>
          <p:cNvSpPr>
            <a:spLocks noGrp="1"/>
          </p:cNvSpPr>
          <p:nvPr>
            <p:ph type="sldNum" sz="quarter" idx="12"/>
          </p:nvPr>
        </p:nvSpPr>
        <p:spPr/>
        <p:txBody>
          <a:body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229601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1B4B84-D34E-9E17-48C3-220DB14F012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C3DD236-FF8D-3DCD-4655-E6E57E86ADE1}"/>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C57D9AA-9986-DE06-412D-035F24037F0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4C00BA0D-A4A0-8E1B-83A2-615F6E05F033}"/>
              </a:ext>
            </a:extLst>
          </p:cNvPr>
          <p:cNvSpPr>
            <a:spLocks noGrp="1"/>
          </p:cNvSpPr>
          <p:nvPr>
            <p:ph type="dt" sz="half" idx="10"/>
          </p:nvPr>
        </p:nvSpPr>
        <p:spPr/>
        <p:txBody>
          <a:bodyPr/>
          <a:lstStyle/>
          <a:p>
            <a:fld id="{6BDE9447-9AC2-4392-96F4-9F0B49F977D8}" type="datetimeFigureOut">
              <a:rPr lang="ko-KR" altLang="en-US" smtClean="0"/>
              <a:t>2026. 1. 7.</a:t>
            </a:fld>
            <a:endParaRPr lang="ko-KR" altLang="en-US"/>
          </a:p>
        </p:txBody>
      </p:sp>
      <p:sp>
        <p:nvSpPr>
          <p:cNvPr id="6" name="바닥글 개체 틀 5">
            <a:extLst>
              <a:ext uri="{FF2B5EF4-FFF2-40B4-BE49-F238E27FC236}">
                <a16:creationId xmlns:a16="http://schemas.microsoft.com/office/drawing/2014/main" id="{DCBF6E5F-DA15-684D-53C4-4D127D784D7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D018B6A-3558-8239-3FE6-FFAB8E67CE02}"/>
              </a:ext>
            </a:extLst>
          </p:cNvPr>
          <p:cNvSpPr>
            <a:spLocks noGrp="1"/>
          </p:cNvSpPr>
          <p:nvPr>
            <p:ph type="sldNum" sz="quarter" idx="12"/>
          </p:nvPr>
        </p:nvSpPr>
        <p:spPr/>
        <p:txBody>
          <a:body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152228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ADE508-AF60-70DA-144A-43F2D9B0C43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F38F331-6177-3E71-642E-E9BA4BDE76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C71C0FB9-169F-9292-CF33-DCC21C138FA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B5601C7A-4D1F-207E-B274-CBEDF51E4A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2F1F7A9-9E5D-944F-6257-12B5705F071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1DC8881-4D09-4469-105F-84839470B21B}"/>
              </a:ext>
            </a:extLst>
          </p:cNvPr>
          <p:cNvSpPr>
            <a:spLocks noGrp="1"/>
          </p:cNvSpPr>
          <p:nvPr>
            <p:ph type="dt" sz="half" idx="10"/>
          </p:nvPr>
        </p:nvSpPr>
        <p:spPr/>
        <p:txBody>
          <a:bodyPr/>
          <a:lstStyle/>
          <a:p>
            <a:fld id="{6BDE9447-9AC2-4392-96F4-9F0B49F977D8}" type="datetimeFigureOut">
              <a:rPr lang="ko-KR" altLang="en-US" smtClean="0"/>
              <a:t>2026. 1. 7.</a:t>
            </a:fld>
            <a:endParaRPr lang="ko-KR" altLang="en-US"/>
          </a:p>
        </p:txBody>
      </p:sp>
      <p:sp>
        <p:nvSpPr>
          <p:cNvPr id="8" name="바닥글 개체 틀 7">
            <a:extLst>
              <a:ext uri="{FF2B5EF4-FFF2-40B4-BE49-F238E27FC236}">
                <a16:creationId xmlns:a16="http://schemas.microsoft.com/office/drawing/2014/main" id="{8CB25F56-D27C-B7B9-2273-0A6117DFD34C}"/>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8F3051C-9E54-D464-0EE2-B1A349A0725E}"/>
              </a:ext>
            </a:extLst>
          </p:cNvPr>
          <p:cNvSpPr>
            <a:spLocks noGrp="1"/>
          </p:cNvSpPr>
          <p:nvPr>
            <p:ph type="sldNum" sz="quarter" idx="12"/>
          </p:nvPr>
        </p:nvSpPr>
        <p:spPr/>
        <p:txBody>
          <a:body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18200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5F0E20-5628-5CDE-C417-D30E25CC53E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4430A91E-2FE0-9827-C2F4-CC31C7FD5447}"/>
              </a:ext>
            </a:extLst>
          </p:cNvPr>
          <p:cNvSpPr>
            <a:spLocks noGrp="1"/>
          </p:cNvSpPr>
          <p:nvPr>
            <p:ph type="dt" sz="half" idx="10"/>
          </p:nvPr>
        </p:nvSpPr>
        <p:spPr/>
        <p:txBody>
          <a:bodyPr/>
          <a:lstStyle/>
          <a:p>
            <a:fld id="{6BDE9447-9AC2-4392-96F4-9F0B49F977D8}" type="datetimeFigureOut">
              <a:rPr lang="ko-KR" altLang="en-US" smtClean="0"/>
              <a:t>2026. 1. 7.</a:t>
            </a:fld>
            <a:endParaRPr lang="ko-KR" altLang="en-US"/>
          </a:p>
        </p:txBody>
      </p:sp>
      <p:sp>
        <p:nvSpPr>
          <p:cNvPr id="4" name="바닥글 개체 틀 3">
            <a:extLst>
              <a:ext uri="{FF2B5EF4-FFF2-40B4-BE49-F238E27FC236}">
                <a16:creationId xmlns:a16="http://schemas.microsoft.com/office/drawing/2014/main" id="{EEC943FF-6DA6-CA55-8B8A-0B17501C073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88AF6867-8A47-0CFC-9B8E-3EB8CCD55B0A}"/>
              </a:ext>
            </a:extLst>
          </p:cNvPr>
          <p:cNvSpPr>
            <a:spLocks noGrp="1"/>
          </p:cNvSpPr>
          <p:nvPr>
            <p:ph type="sldNum" sz="quarter" idx="12"/>
          </p:nvPr>
        </p:nvSpPr>
        <p:spPr/>
        <p:txBody>
          <a:body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2375219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8ECF6D6-714A-9B2C-28E8-985359551AC9}"/>
              </a:ext>
            </a:extLst>
          </p:cNvPr>
          <p:cNvSpPr>
            <a:spLocks noGrp="1"/>
          </p:cNvSpPr>
          <p:nvPr>
            <p:ph type="dt" sz="half" idx="10"/>
          </p:nvPr>
        </p:nvSpPr>
        <p:spPr/>
        <p:txBody>
          <a:bodyPr/>
          <a:lstStyle/>
          <a:p>
            <a:fld id="{6BDE9447-9AC2-4392-96F4-9F0B49F977D8}" type="datetimeFigureOut">
              <a:rPr lang="ko-KR" altLang="en-US" smtClean="0"/>
              <a:t>2026. 1. 7.</a:t>
            </a:fld>
            <a:endParaRPr lang="ko-KR" altLang="en-US"/>
          </a:p>
        </p:txBody>
      </p:sp>
      <p:sp>
        <p:nvSpPr>
          <p:cNvPr id="3" name="바닥글 개체 틀 2">
            <a:extLst>
              <a:ext uri="{FF2B5EF4-FFF2-40B4-BE49-F238E27FC236}">
                <a16:creationId xmlns:a16="http://schemas.microsoft.com/office/drawing/2014/main" id="{F6F0C846-C453-BD11-F8EC-4942BFCD989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747924E5-DC7C-7DC6-903F-34B7859CE71F}"/>
              </a:ext>
            </a:extLst>
          </p:cNvPr>
          <p:cNvSpPr>
            <a:spLocks noGrp="1"/>
          </p:cNvSpPr>
          <p:nvPr>
            <p:ph type="sldNum" sz="quarter" idx="12"/>
          </p:nvPr>
        </p:nvSpPr>
        <p:spPr/>
        <p:txBody>
          <a:body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3935055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A0A415-7241-CD55-F15D-CB7F940AC4A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8B9DB5C4-A529-DB68-6B15-0D7A0A5580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117CEEB-FEBF-B8FE-B14F-51B7336D0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06CE35E-15BB-BE51-065B-9ECB6C573EEB}"/>
              </a:ext>
            </a:extLst>
          </p:cNvPr>
          <p:cNvSpPr>
            <a:spLocks noGrp="1"/>
          </p:cNvSpPr>
          <p:nvPr>
            <p:ph type="dt" sz="half" idx="10"/>
          </p:nvPr>
        </p:nvSpPr>
        <p:spPr/>
        <p:txBody>
          <a:bodyPr/>
          <a:lstStyle/>
          <a:p>
            <a:fld id="{6BDE9447-9AC2-4392-96F4-9F0B49F977D8}" type="datetimeFigureOut">
              <a:rPr lang="ko-KR" altLang="en-US" smtClean="0"/>
              <a:t>2026. 1. 7.</a:t>
            </a:fld>
            <a:endParaRPr lang="ko-KR" altLang="en-US"/>
          </a:p>
        </p:txBody>
      </p:sp>
      <p:sp>
        <p:nvSpPr>
          <p:cNvPr id="6" name="바닥글 개체 틀 5">
            <a:extLst>
              <a:ext uri="{FF2B5EF4-FFF2-40B4-BE49-F238E27FC236}">
                <a16:creationId xmlns:a16="http://schemas.microsoft.com/office/drawing/2014/main" id="{A04E02C6-06D6-2876-31C6-212990899A2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6CADC10-39B2-4ACC-B571-B6D1D2090430}"/>
              </a:ext>
            </a:extLst>
          </p:cNvPr>
          <p:cNvSpPr>
            <a:spLocks noGrp="1"/>
          </p:cNvSpPr>
          <p:nvPr>
            <p:ph type="sldNum" sz="quarter" idx="12"/>
          </p:nvPr>
        </p:nvSpPr>
        <p:spPr/>
        <p:txBody>
          <a:body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129884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296FDB-4737-7C74-E3F1-0D124B9CD9B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290E844F-8A42-5820-D561-DA740CA3A0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767F371-1062-5BDB-69EE-340CFA2D72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D972094-6502-9CE8-151B-87FC8F765F89}"/>
              </a:ext>
            </a:extLst>
          </p:cNvPr>
          <p:cNvSpPr>
            <a:spLocks noGrp="1"/>
          </p:cNvSpPr>
          <p:nvPr>
            <p:ph type="dt" sz="half" idx="10"/>
          </p:nvPr>
        </p:nvSpPr>
        <p:spPr/>
        <p:txBody>
          <a:bodyPr/>
          <a:lstStyle/>
          <a:p>
            <a:fld id="{6BDE9447-9AC2-4392-96F4-9F0B49F977D8}" type="datetimeFigureOut">
              <a:rPr lang="ko-KR" altLang="en-US" smtClean="0"/>
              <a:t>2026. 1. 7.</a:t>
            </a:fld>
            <a:endParaRPr lang="ko-KR" altLang="en-US"/>
          </a:p>
        </p:txBody>
      </p:sp>
      <p:sp>
        <p:nvSpPr>
          <p:cNvPr id="6" name="바닥글 개체 틀 5">
            <a:extLst>
              <a:ext uri="{FF2B5EF4-FFF2-40B4-BE49-F238E27FC236}">
                <a16:creationId xmlns:a16="http://schemas.microsoft.com/office/drawing/2014/main" id="{678BF6E3-09DF-0336-77E9-FD07A31BFBF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D0061BA-7AB0-5879-EB09-4E2867743DAD}"/>
              </a:ext>
            </a:extLst>
          </p:cNvPr>
          <p:cNvSpPr>
            <a:spLocks noGrp="1"/>
          </p:cNvSpPr>
          <p:nvPr>
            <p:ph type="sldNum" sz="quarter" idx="12"/>
          </p:nvPr>
        </p:nvSpPr>
        <p:spPr/>
        <p:txBody>
          <a:body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96492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F810D6C-063E-3BE9-8D02-6254A485B8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B18BCE9-E580-54B5-D6AA-B5DFC8EDB0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F88D3DB-A607-0999-7E48-E7F63E32C9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DE9447-9AC2-4392-96F4-9F0B49F977D8}" type="datetimeFigureOut">
              <a:rPr lang="ko-KR" altLang="en-US" smtClean="0"/>
              <a:t>2026. 1. 7.</a:t>
            </a:fld>
            <a:endParaRPr lang="ko-KR" altLang="en-US"/>
          </a:p>
        </p:txBody>
      </p:sp>
      <p:sp>
        <p:nvSpPr>
          <p:cNvPr id="5" name="바닥글 개체 틀 4">
            <a:extLst>
              <a:ext uri="{FF2B5EF4-FFF2-40B4-BE49-F238E27FC236}">
                <a16:creationId xmlns:a16="http://schemas.microsoft.com/office/drawing/2014/main" id="{01B0D6D8-85D1-7A91-90C5-189547CF07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312B30EB-37F3-2865-B1E2-EFD9257E86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BE06FB-62D5-45E2-8262-87A7FD91F8F0}" type="slidenum">
              <a:rPr lang="ko-KR" altLang="en-US" smtClean="0"/>
              <a:t>‹#›</a:t>
            </a:fld>
            <a:endParaRPr lang="ko-KR" altLang="en-US"/>
          </a:p>
        </p:txBody>
      </p:sp>
    </p:spTree>
    <p:extLst>
      <p:ext uri="{BB962C8B-B14F-4D97-AF65-F5344CB8AC3E}">
        <p14:creationId xmlns:p14="http://schemas.microsoft.com/office/powerpoint/2010/main" val="314393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doi.org/10.3390/biology13100755"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doi.org/10.1038/s43586-024-00376-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3BDE28-382F-6BF4-4614-FDB025D9ACDC}"/>
              </a:ext>
            </a:extLst>
          </p:cNvPr>
          <p:cNvSpPr>
            <a:spLocks noGrp="1"/>
          </p:cNvSpPr>
          <p:nvPr>
            <p:ph type="ctrTitle"/>
          </p:nvPr>
        </p:nvSpPr>
        <p:spPr>
          <a:xfrm>
            <a:off x="1524000" y="790575"/>
            <a:ext cx="9144000" cy="3030537"/>
          </a:xfrm>
        </p:spPr>
        <p:txBody>
          <a:bodyPr>
            <a:normAutofit/>
          </a:bodyPr>
          <a:lstStyle/>
          <a:p>
            <a:r>
              <a:rPr lang="en-US" altLang="ko-KR" sz="5400" b="1" dirty="0"/>
              <a:t>Metagenomics </a:t>
            </a:r>
            <a:endParaRPr lang="ko-KR" altLang="en-US" sz="5400" b="1" dirty="0"/>
          </a:p>
        </p:txBody>
      </p:sp>
      <p:sp>
        <p:nvSpPr>
          <p:cNvPr id="3" name="부제목 2">
            <a:extLst>
              <a:ext uri="{FF2B5EF4-FFF2-40B4-BE49-F238E27FC236}">
                <a16:creationId xmlns:a16="http://schemas.microsoft.com/office/drawing/2014/main" id="{F30FCC1A-C536-7335-7E03-3FC7312AF15E}"/>
              </a:ext>
            </a:extLst>
          </p:cNvPr>
          <p:cNvSpPr>
            <a:spLocks noGrp="1"/>
          </p:cNvSpPr>
          <p:nvPr>
            <p:ph type="subTitle" idx="1"/>
          </p:nvPr>
        </p:nvSpPr>
        <p:spPr>
          <a:xfrm>
            <a:off x="2333625" y="4411663"/>
            <a:ext cx="9144000" cy="1655762"/>
          </a:xfrm>
        </p:spPr>
        <p:txBody>
          <a:bodyPr>
            <a:normAutofit/>
          </a:bodyPr>
          <a:lstStyle/>
          <a:p>
            <a:pPr algn="r"/>
            <a:r>
              <a:rPr lang="en-US" altLang="ko-KR" sz="2000" dirty="0"/>
              <a:t>2025.12.31</a:t>
            </a:r>
          </a:p>
          <a:p>
            <a:pPr algn="r"/>
            <a:r>
              <a:rPr lang="en-US" altLang="ko-KR" sz="2000" dirty="0"/>
              <a:t>MIME-</a:t>
            </a:r>
            <a:r>
              <a:rPr lang="en-US" altLang="ko-KR" sz="2000" dirty="0" err="1"/>
              <a:t>st</a:t>
            </a:r>
            <a:endParaRPr lang="en-US" altLang="ko-KR" sz="2000" dirty="0"/>
          </a:p>
          <a:p>
            <a:pPr algn="r"/>
            <a:r>
              <a:rPr lang="en-US" altLang="ko-KR" sz="2000" dirty="0"/>
              <a:t>Jihyun Kim</a:t>
            </a:r>
            <a:endParaRPr lang="ko-KR" altLang="en-US" sz="2000" dirty="0"/>
          </a:p>
        </p:txBody>
      </p:sp>
    </p:spTree>
    <p:extLst>
      <p:ext uri="{BB962C8B-B14F-4D97-AF65-F5344CB8AC3E}">
        <p14:creationId xmlns:p14="http://schemas.microsoft.com/office/powerpoint/2010/main" val="4073004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3E4DEA-DAF8-612F-3DCA-7BAC267943C6}"/>
              </a:ext>
            </a:extLst>
          </p:cNvPr>
          <p:cNvSpPr txBox="1"/>
          <p:nvPr/>
        </p:nvSpPr>
        <p:spPr>
          <a:xfrm>
            <a:off x="223735" y="252919"/>
            <a:ext cx="5068701" cy="369332"/>
          </a:xfrm>
          <a:prstGeom prst="rect">
            <a:avLst/>
          </a:prstGeom>
          <a:noFill/>
        </p:spPr>
        <p:txBody>
          <a:bodyPr wrap="square" rtlCol="0">
            <a:spAutoFit/>
          </a:bodyPr>
          <a:lstStyle/>
          <a:p>
            <a:r>
              <a:rPr lang="en-US" altLang="ko-KR" b="1" dirty="0"/>
              <a:t>Contig-assembly (1) </a:t>
            </a:r>
            <a:endParaRPr lang="ko-KR" altLang="en-US" b="1" dirty="0"/>
          </a:p>
        </p:txBody>
      </p:sp>
      <p:pic>
        <p:nvPicPr>
          <p:cNvPr id="5" name="Picture 4">
            <a:extLst>
              <a:ext uri="{FF2B5EF4-FFF2-40B4-BE49-F238E27FC236}">
                <a16:creationId xmlns:a16="http://schemas.microsoft.com/office/drawing/2014/main" id="{0515775B-BD57-A622-1C93-EEC77564612F}"/>
              </a:ext>
            </a:extLst>
          </p:cNvPr>
          <p:cNvPicPr>
            <a:picLocks noChangeAspect="1"/>
          </p:cNvPicPr>
          <p:nvPr/>
        </p:nvPicPr>
        <p:blipFill>
          <a:blip r:embed="rId2"/>
          <a:stretch>
            <a:fillRect/>
          </a:stretch>
        </p:blipFill>
        <p:spPr>
          <a:xfrm>
            <a:off x="210190" y="680605"/>
            <a:ext cx="11906726" cy="5454381"/>
          </a:xfrm>
          <a:prstGeom prst="rect">
            <a:avLst/>
          </a:prstGeom>
        </p:spPr>
      </p:pic>
    </p:spTree>
    <p:extLst>
      <p:ext uri="{BB962C8B-B14F-4D97-AF65-F5344CB8AC3E}">
        <p14:creationId xmlns:p14="http://schemas.microsoft.com/office/powerpoint/2010/main" val="1182240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83E3-05FE-8F19-E5C9-EDEFD5A5B5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C07B04-DB8D-5795-9DBA-FFD198A5E668}"/>
              </a:ext>
            </a:extLst>
          </p:cNvPr>
          <p:cNvSpPr txBox="1"/>
          <p:nvPr/>
        </p:nvSpPr>
        <p:spPr>
          <a:xfrm>
            <a:off x="223735" y="252919"/>
            <a:ext cx="5068701" cy="369332"/>
          </a:xfrm>
          <a:prstGeom prst="rect">
            <a:avLst/>
          </a:prstGeom>
          <a:noFill/>
        </p:spPr>
        <p:txBody>
          <a:bodyPr wrap="square" rtlCol="0">
            <a:spAutoFit/>
          </a:bodyPr>
          <a:lstStyle/>
          <a:p>
            <a:r>
              <a:rPr lang="en-US" altLang="ko-KR" b="1" dirty="0"/>
              <a:t>Binning (2)  </a:t>
            </a:r>
            <a:endParaRPr lang="ko-KR" altLang="en-US" b="1" dirty="0"/>
          </a:p>
        </p:txBody>
      </p:sp>
      <p:pic>
        <p:nvPicPr>
          <p:cNvPr id="4098" name="Picture 2" descr="Fairy: fast approximate coverage for multi-sample metagenomic ...">
            <a:extLst>
              <a:ext uri="{FF2B5EF4-FFF2-40B4-BE49-F238E27FC236}">
                <a16:creationId xmlns:a16="http://schemas.microsoft.com/office/drawing/2014/main" id="{8A5F0D0E-5965-9564-640E-6B1CDD4DD7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5354"/>
          <a:stretch>
            <a:fillRect/>
          </a:stretch>
        </p:blipFill>
        <p:spPr bwMode="auto">
          <a:xfrm>
            <a:off x="608964" y="1199350"/>
            <a:ext cx="4811686" cy="38859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8D3BF4-B79A-EFAF-D7C2-CFC777B0BF08}"/>
              </a:ext>
            </a:extLst>
          </p:cNvPr>
          <p:cNvSpPr txBox="1"/>
          <p:nvPr/>
        </p:nvSpPr>
        <p:spPr>
          <a:xfrm>
            <a:off x="1834890" y="814996"/>
            <a:ext cx="3241963" cy="338554"/>
          </a:xfrm>
          <a:prstGeom prst="rect">
            <a:avLst/>
          </a:prstGeom>
          <a:noFill/>
        </p:spPr>
        <p:txBody>
          <a:bodyPr wrap="square" rtlCol="0">
            <a:spAutoFit/>
          </a:bodyPr>
          <a:lstStyle/>
          <a:p>
            <a:r>
              <a:rPr lang="en-US" altLang="ko-KR" sz="1600" dirty="0"/>
              <a:t>Coverage based binning </a:t>
            </a:r>
            <a:endParaRPr lang="ko-KR" altLang="en-US" sz="1600" dirty="0"/>
          </a:p>
        </p:txBody>
      </p:sp>
      <p:pic>
        <p:nvPicPr>
          <p:cNvPr id="4100" name="Picture 4" descr="Binning Metagenomic Contigs Using Contig Embedding and Decomposed ...">
            <a:extLst>
              <a:ext uri="{FF2B5EF4-FFF2-40B4-BE49-F238E27FC236}">
                <a16:creationId xmlns:a16="http://schemas.microsoft.com/office/drawing/2014/main" id="{2A6F10B8-EB66-2E89-DDF8-76027C2D7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157" y="1117601"/>
            <a:ext cx="5699442" cy="38859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CFCCC38-BE16-A590-2E0C-0BEC48E46121}"/>
              </a:ext>
            </a:extLst>
          </p:cNvPr>
          <p:cNvSpPr txBox="1"/>
          <p:nvPr/>
        </p:nvSpPr>
        <p:spPr>
          <a:xfrm>
            <a:off x="5872265" y="532826"/>
            <a:ext cx="6096000" cy="584775"/>
          </a:xfrm>
          <a:prstGeom prst="rect">
            <a:avLst/>
          </a:prstGeom>
          <a:noFill/>
        </p:spPr>
        <p:txBody>
          <a:bodyPr wrap="square">
            <a:spAutoFit/>
          </a:bodyPr>
          <a:lstStyle/>
          <a:p>
            <a:pPr algn="ctr"/>
            <a:r>
              <a:rPr lang="en-US" altLang="ko-KR" sz="1600" dirty="0"/>
              <a:t>Sequence structure-based clustering </a:t>
            </a:r>
            <a:br>
              <a:rPr lang="en-US" altLang="ko-KR" sz="1600" dirty="0"/>
            </a:br>
            <a:r>
              <a:rPr lang="en-US" altLang="ko-KR" sz="1600" dirty="0"/>
              <a:t>(tetranucleotide frequency space)</a:t>
            </a:r>
            <a:endParaRPr lang="ko-KR" altLang="en-US" sz="1600" dirty="0"/>
          </a:p>
        </p:txBody>
      </p:sp>
      <p:pic>
        <p:nvPicPr>
          <p:cNvPr id="16" name="그림 15">
            <a:extLst>
              <a:ext uri="{FF2B5EF4-FFF2-40B4-BE49-F238E27FC236}">
                <a16:creationId xmlns:a16="http://schemas.microsoft.com/office/drawing/2014/main" id="{3D66A410-0012-5143-7287-4B37C82C8C2F}"/>
              </a:ext>
            </a:extLst>
          </p:cNvPr>
          <p:cNvPicPr>
            <a:picLocks noChangeAspect="1"/>
          </p:cNvPicPr>
          <p:nvPr/>
        </p:nvPicPr>
        <p:blipFill>
          <a:blip r:embed="rId4"/>
          <a:stretch>
            <a:fillRect/>
          </a:stretch>
        </p:blipFill>
        <p:spPr>
          <a:xfrm>
            <a:off x="3955012" y="5251868"/>
            <a:ext cx="4014291" cy="406782"/>
          </a:xfrm>
          <a:prstGeom prst="rect">
            <a:avLst/>
          </a:prstGeom>
        </p:spPr>
      </p:pic>
      <p:sp>
        <p:nvSpPr>
          <p:cNvPr id="5" name="TextBox 4">
            <a:extLst>
              <a:ext uri="{FF2B5EF4-FFF2-40B4-BE49-F238E27FC236}">
                <a16:creationId xmlns:a16="http://schemas.microsoft.com/office/drawing/2014/main" id="{DFF94902-20A4-E39C-4927-33881CF00997}"/>
              </a:ext>
            </a:extLst>
          </p:cNvPr>
          <p:cNvSpPr txBox="1"/>
          <p:nvPr/>
        </p:nvSpPr>
        <p:spPr>
          <a:xfrm>
            <a:off x="2870839" y="6389637"/>
            <a:ext cx="9097426" cy="338554"/>
          </a:xfrm>
          <a:prstGeom prst="rect">
            <a:avLst/>
          </a:prstGeom>
          <a:noFill/>
        </p:spPr>
        <p:txBody>
          <a:bodyPr wrap="none" rtlCol="0">
            <a:spAutoFit/>
          </a:bodyPr>
          <a:lstStyle/>
          <a:p>
            <a:pPr algn="r"/>
            <a:r>
              <a:rPr lang="en-GB" sz="800" dirty="0"/>
              <a:t>Fu, L.; Shi, J.; Huang, B. Binning Metagenomic Contigs Using Contig Embedding and Decomposed Tetranucleotide Frequency. </a:t>
            </a:r>
            <a:r>
              <a:rPr lang="en-GB" sz="800" i="1" dirty="0"/>
              <a:t>Biology</a:t>
            </a:r>
            <a:r>
              <a:rPr lang="en-GB" sz="800" dirty="0"/>
              <a:t> </a:t>
            </a:r>
            <a:r>
              <a:rPr lang="en-GB" sz="800" b="1" dirty="0"/>
              <a:t>2024</a:t>
            </a:r>
            <a:r>
              <a:rPr lang="en-GB" sz="800" dirty="0"/>
              <a:t>, </a:t>
            </a:r>
            <a:r>
              <a:rPr lang="en-GB" sz="800" i="1" dirty="0"/>
              <a:t>13</a:t>
            </a:r>
            <a:r>
              <a:rPr lang="en-GB" sz="800" dirty="0"/>
              <a:t>, 755. </a:t>
            </a:r>
            <a:r>
              <a:rPr lang="en-GB" sz="800" dirty="0">
                <a:hlinkClick r:id="rId5"/>
              </a:rPr>
              <a:t>https://doi.org/10.3390/biology13100755</a:t>
            </a:r>
            <a:endParaRPr lang="en-GB" sz="800" dirty="0"/>
          </a:p>
          <a:p>
            <a:pPr algn="r"/>
            <a:endParaRPr lang="en-US" sz="800" dirty="0"/>
          </a:p>
        </p:txBody>
      </p:sp>
    </p:spTree>
    <p:extLst>
      <p:ext uri="{BB962C8B-B14F-4D97-AF65-F5344CB8AC3E}">
        <p14:creationId xmlns:p14="http://schemas.microsoft.com/office/powerpoint/2010/main" val="847395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CE990D-F7B6-B6FD-1467-636F70EC7BC2}"/>
              </a:ext>
            </a:extLst>
          </p:cNvPr>
          <p:cNvSpPr txBox="1"/>
          <p:nvPr/>
        </p:nvSpPr>
        <p:spPr>
          <a:xfrm>
            <a:off x="223735" y="252919"/>
            <a:ext cx="5068701" cy="369332"/>
          </a:xfrm>
          <a:prstGeom prst="rect">
            <a:avLst/>
          </a:prstGeom>
          <a:noFill/>
        </p:spPr>
        <p:txBody>
          <a:bodyPr wrap="square" rtlCol="0">
            <a:spAutoFit/>
          </a:bodyPr>
          <a:lstStyle/>
          <a:p>
            <a:r>
              <a:rPr lang="en-US" altLang="ko-KR" b="1" dirty="0"/>
              <a:t>Binning (2)  </a:t>
            </a:r>
            <a:endParaRPr lang="ko-KR" altLang="en-US" b="1" dirty="0"/>
          </a:p>
        </p:txBody>
      </p:sp>
      <p:pic>
        <p:nvPicPr>
          <p:cNvPr id="5" name="그림 4">
            <a:extLst>
              <a:ext uri="{FF2B5EF4-FFF2-40B4-BE49-F238E27FC236}">
                <a16:creationId xmlns:a16="http://schemas.microsoft.com/office/drawing/2014/main" id="{020F252B-AAD2-7451-6D32-7FDDDB14299C}"/>
              </a:ext>
            </a:extLst>
          </p:cNvPr>
          <p:cNvPicPr>
            <a:picLocks noChangeAspect="1"/>
          </p:cNvPicPr>
          <p:nvPr/>
        </p:nvPicPr>
        <p:blipFill>
          <a:blip r:embed="rId2"/>
          <a:srcRect t="8553" b="61418"/>
          <a:stretch>
            <a:fillRect/>
          </a:stretch>
        </p:blipFill>
        <p:spPr>
          <a:xfrm>
            <a:off x="397589" y="1965601"/>
            <a:ext cx="5406757" cy="2507695"/>
          </a:xfrm>
          <a:prstGeom prst="rect">
            <a:avLst/>
          </a:prstGeom>
        </p:spPr>
      </p:pic>
      <p:pic>
        <p:nvPicPr>
          <p:cNvPr id="6" name="그림 5">
            <a:extLst>
              <a:ext uri="{FF2B5EF4-FFF2-40B4-BE49-F238E27FC236}">
                <a16:creationId xmlns:a16="http://schemas.microsoft.com/office/drawing/2014/main" id="{1EC2BCBE-2B63-F750-D611-58828FBAFFDA}"/>
              </a:ext>
            </a:extLst>
          </p:cNvPr>
          <p:cNvPicPr>
            <a:picLocks noChangeAspect="1"/>
          </p:cNvPicPr>
          <p:nvPr/>
        </p:nvPicPr>
        <p:blipFill>
          <a:blip r:embed="rId2"/>
          <a:srcRect t="38286"/>
          <a:stretch>
            <a:fillRect/>
          </a:stretch>
        </p:blipFill>
        <p:spPr>
          <a:xfrm>
            <a:off x="6514325" y="761999"/>
            <a:ext cx="5156261" cy="4914901"/>
          </a:xfrm>
          <a:prstGeom prst="rect">
            <a:avLst/>
          </a:prstGeom>
        </p:spPr>
      </p:pic>
      <p:sp>
        <p:nvSpPr>
          <p:cNvPr id="3" name="TextBox 2">
            <a:extLst>
              <a:ext uri="{FF2B5EF4-FFF2-40B4-BE49-F238E27FC236}">
                <a16:creationId xmlns:a16="http://schemas.microsoft.com/office/drawing/2014/main" id="{19F7D3EB-FD81-9727-EA85-90502AF9D0E8}"/>
              </a:ext>
            </a:extLst>
          </p:cNvPr>
          <p:cNvSpPr txBox="1"/>
          <p:nvPr/>
        </p:nvSpPr>
        <p:spPr>
          <a:xfrm>
            <a:off x="370081" y="5825185"/>
            <a:ext cx="5482463" cy="307777"/>
          </a:xfrm>
          <a:prstGeom prst="rect">
            <a:avLst/>
          </a:prstGeom>
          <a:noFill/>
        </p:spPr>
        <p:txBody>
          <a:bodyPr wrap="none" rtlCol="0">
            <a:spAutoFit/>
          </a:bodyPr>
          <a:lstStyle/>
          <a:p>
            <a:r>
              <a:rPr lang="en-US" sz="1400" dirty="0"/>
              <a:t>*single copy marker gene-, VAE-binning methods are available </a:t>
            </a:r>
          </a:p>
        </p:txBody>
      </p:sp>
    </p:spTree>
    <p:extLst>
      <p:ext uri="{BB962C8B-B14F-4D97-AF65-F5344CB8AC3E}">
        <p14:creationId xmlns:p14="http://schemas.microsoft.com/office/powerpoint/2010/main" val="352333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36488-D9D4-FA3D-D271-886D955947DB}"/>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7219C7D8-EB68-E518-9C26-A84432927C66}"/>
              </a:ext>
            </a:extLst>
          </p:cNvPr>
          <p:cNvPicPr>
            <a:picLocks noChangeAspect="1"/>
          </p:cNvPicPr>
          <p:nvPr/>
        </p:nvPicPr>
        <p:blipFill>
          <a:blip r:embed="rId2"/>
          <a:stretch>
            <a:fillRect/>
          </a:stretch>
        </p:blipFill>
        <p:spPr>
          <a:xfrm>
            <a:off x="219039" y="1310186"/>
            <a:ext cx="6362736" cy="3895273"/>
          </a:xfrm>
          <a:prstGeom prst="rect">
            <a:avLst/>
          </a:prstGeom>
        </p:spPr>
      </p:pic>
      <p:pic>
        <p:nvPicPr>
          <p:cNvPr id="5" name="그림 4">
            <a:extLst>
              <a:ext uri="{FF2B5EF4-FFF2-40B4-BE49-F238E27FC236}">
                <a16:creationId xmlns:a16="http://schemas.microsoft.com/office/drawing/2014/main" id="{6CB15A9F-482C-E350-5F7D-B50E9FA7FB52}"/>
              </a:ext>
            </a:extLst>
          </p:cNvPr>
          <p:cNvPicPr>
            <a:picLocks noChangeAspect="1"/>
          </p:cNvPicPr>
          <p:nvPr/>
        </p:nvPicPr>
        <p:blipFill>
          <a:blip r:embed="rId3"/>
          <a:stretch>
            <a:fillRect/>
          </a:stretch>
        </p:blipFill>
        <p:spPr>
          <a:xfrm>
            <a:off x="6764615" y="495725"/>
            <a:ext cx="5208346" cy="2607790"/>
          </a:xfrm>
          <a:prstGeom prst="rect">
            <a:avLst/>
          </a:prstGeom>
        </p:spPr>
      </p:pic>
      <p:pic>
        <p:nvPicPr>
          <p:cNvPr id="7" name="그림 6" descr="텍스트, 스크린샷, 번호, 폰트이(가) 표시된 사진&#10;&#10;AI 생성 콘텐츠는 정확하지 않을 수 있습니다.">
            <a:extLst>
              <a:ext uri="{FF2B5EF4-FFF2-40B4-BE49-F238E27FC236}">
                <a16:creationId xmlns:a16="http://schemas.microsoft.com/office/drawing/2014/main" id="{11FB434E-752D-AC8D-2CBB-4E259D31681B}"/>
              </a:ext>
            </a:extLst>
          </p:cNvPr>
          <p:cNvPicPr>
            <a:picLocks noChangeAspect="1"/>
          </p:cNvPicPr>
          <p:nvPr/>
        </p:nvPicPr>
        <p:blipFill>
          <a:blip r:embed="rId4"/>
          <a:stretch>
            <a:fillRect/>
          </a:stretch>
        </p:blipFill>
        <p:spPr>
          <a:xfrm>
            <a:off x="6805390" y="3282445"/>
            <a:ext cx="5208346" cy="3156030"/>
          </a:xfrm>
          <a:prstGeom prst="rect">
            <a:avLst/>
          </a:prstGeom>
        </p:spPr>
      </p:pic>
      <p:sp>
        <p:nvSpPr>
          <p:cNvPr id="8" name="TextBox 7">
            <a:extLst>
              <a:ext uri="{FF2B5EF4-FFF2-40B4-BE49-F238E27FC236}">
                <a16:creationId xmlns:a16="http://schemas.microsoft.com/office/drawing/2014/main" id="{2D643705-A936-B29F-378D-7A6DABC64553}"/>
              </a:ext>
            </a:extLst>
          </p:cNvPr>
          <p:cNvSpPr txBox="1"/>
          <p:nvPr/>
        </p:nvSpPr>
        <p:spPr>
          <a:xfrm>
            <a:off x="223735" y="252919"/>
            <a:ext cx="6443174" cy="646331"/>
          </a:xfrm>
          <a:prstGeom prst="rect">
            <a:avLst/>
          </a:prstGeom>
          <a:noFill/>
        </p:spPr>
        <p:txBody>
          <a:bodyPr wrap="square" rtlCol="0">
            <a:spAutoFit/>
          </a:bodyPr>
          <a:lstStyle/>
          <a:p>
            <a:r>
              <a:rPr lang="en-US" altLang="ko-KR" b="1" dirty="0"/>
              <a:t>Similarity between metagenomic assembled genome and isolates genomes</a:t>
            </a:r>
            <a:endParaRPr lang="ko-KR" altLang="en-US" b="1" dirty="0"/>
          </a:p>
        </p:txBody>
      </p:sp>
      <p:sp>
        <p:nvSpPr>
          <p:cNvPr id="6" name="TextBox 5">
            <a:extLst>
              <a:ext uri="{FF2B5EF4-FFF2-40B4-BE49-F238E27FC236}">
                <a16:creationId xmlns:a16="http://schemas.microsoft.com/office/drawing/2014/main" id="{6FA9B83A-9C6D-B9A9-4795-F07334D23DC6}"/>
              </a:ext>
            </a:extLst>
          </p:cNvPr>
          <p:cNvSpPr txBox="1"/>
          <p:nvPr/>
        </p:nvSpPr>
        <p:spPr>
          <a:xfrm>
            <a:off x="3260243" y="6435804"/>
            <a:ext cx="8712718" cy="338554"/>
          </a:xfrm>
          <a:prstGeom prst="rect">
            <a:avLst/>
          </a:prstGeom>
          <a:noFill/>
        </p:spPr>
        <p:txBody>
          <a:bodyPr wrap="square" rtlCol="0">
            <a:spAutoFit/>
          </a:bodyPr>
          <a:lstStyle/>
          <a:p>
            <a:pPr algn="r"/>
            <a:r>
              <a:rPr lang="en-US" sz="800" dirty="0"/>
              <a:t>How reliably do metagenome-assembled genomes (MAGs) represent natural populations? Insights from comparing MAGs against isolate genomes derived from the same fecal sample, 10.1128/AEM.02593-20 Applied and Environmental Microbiology</a:t>
            </a:r>
          </a:p>
        </p:txBody>
      </p:sp>
    </p:spTree>
    <p:extLst>
      <p:ext uri="{BB962C8B-B14F-4D97-AF65-F5344CB8AC3E}">
        <p14:creationId xmlns:p14="http://schemas.microsoft.com/office/powerpoint/2010/main" val="4213035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AAAD74-233D-D50D-ECAA-F180D3C82DA5}"/>
              </a:ext>
            </a:extLst>
          </p:cNvPr>
          <p:cNvSpPr txBox="1"/>
          <p:nvPr/>
        </p:nvSpPr>
        <p:spPr>
          <a:xfrm>
            <a:off x="223734" y="252919"/>
            <a:ext cx="11853965" cy="369332"/>
          </a:xfrm>
          <a:prstGeom prst="rect">
            <a:avLst/>
          </a:prstGeom>
          <a:noFill/>
        </p:spPr>
        <p:txBody>
          <a:bodyPr wrap="square" rtlCol="0">
            <a:spAutoFit/>
          </a:bodyPr>
          <a:lstStyle/>
          <a:p>
            <a:r>
              <a:rPr lang="en-US" altLang="ko-KR" b="1" dirty="0"/>
              <a:t>MAG application on microbiome field </a:t>
            </a:r>
            <a:endParaRPr lang="ko-KR" altLang="en-US" b="1" dirty="0"/>
          </a:p>
        </p:txBody>
      </p:sp>
      <p:pic>
        <p:nvPicPr>
          <p:cNvPr id="8" name="그림 7" descr="텍스트, 스크린샷, 원, 도표이(가) 표시된 사진&#10;&#10;AI 생성 콘텐츠는 정확하지 않을 수 있습니다.">
            <a:extLst>
              <a:ext uri="{FF2B5EF4-FFF2-40B4-BE49-F238E27FC236}">
                <a16:creationId xmlns:a16="http://schemas.microsoft.com/office/drawing/2014/main" id="{14C36E03-606F-5C27-714B-AFA27D06FFB0}"/>
              </a:ext>
            </a:extLst>
          </p:cNvPr>
          <p:cNvPicPr>
            <a:picLocks noChangeAspect="1"/>
          </p:cNvPicPr>
          <p:nvPr/>
        </p:nvPicPr>
        <p:blipFill>
          <a:blip r:embed="rId2"/>
          <a:stretch>
            <a:fillRect/>
          </a:stretch>
        </p:blipFill>
        <p:spPr>
          <a:xfrm>
            <a:off x="6839779" y="3601041"/>
            <a:ext cx="4780647" cy="2852737"/>
          </a:xfrm>
          <a:prstGeom prst="rect">
            <a:avLst/>
          </a:prstGeom>
        </p:spPr>
      </p:pic>
      <p:pic>
        <p:nvPicPr>
          <p:cNvPr id="18" name="그림 17" descr="Fig. 1">
            <a:extLst>
              <a:ext uri="{FF2B5EF4-FFF2-40B4-BE49-F238E27FC236}">
                <a16:creationId xmlns:a16="http://schemas.microsoft.com/office/drawing/2014/main" id="{D182BCE6-AD86-B7DA-E5BA-9B3D7647BA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51403" b="59915"/>
          <a:stretch>
            <a:fillRect/>
          </a:stretch>
        </p:blipFill>
        <p:spPr bwMode="auto">
          <a:xfrm>
            <a:off x="6995296" y="1030156"/>
            <a:ext cx="4763105" cy="2505918"/>
          </a:xfrm>
          <a:custGeom>
            <a:avLst/>
            <a:gdLst>
              <a:gd name="csX0" fmla="*/ 0 w 3724433"/>
              <a:gd name="csY0" fmla="*/ 0 h 1959462"/>
              <a:gd name="csX1" fmla="*/ 3121541 w 3724433"/>
              <a:gd name="csY1" fmla="*/ 0 h 1959462"/>
              <a:gd name="csX2" fmla="*/ 3121842 w 3724433"/>
              <a:gd name="csY2" fmla="*/ 3260 h 1959462"/>
              <a:gd name="csX3" fmla="*/ 3175722 w 3724433"/>
              <a:gd name="csY3" fmla="*/ 98252 h 1959462"/>
              <a:gd name="csX4" fmla="*/ 3246920 w 3724433"/>
              <a:gd name="csY4" fmla="*/ 212114 h 1959462"/>
              <a:gd name="csX5" fmla="*/ 3297776 w 3724433"/>
              <a:gd name="csY5" fmla="*/ 247149 h 1959462"/>
              <a:gd name="csX6" fmla="*/ 3338461 w 3724433"/>
              <a:gd name="csY6" fmla="*/ 299700 h 1959462"/>
              <a:gd name="csX7" fmla="*/ 3358803 w 3724433"/>
              <a:gd name="csY7" fmla="*/ 330356 h 1959462"/>
              <a:gd name="csX8" fmla="*/ 3328290 w 3724433"/>
              <a:gd name="csY8" fmla="*/ 448597 h 1959462"/>
              <a:gd name="csX9" fmla="*/ 3307947 w 3724433"/>
              <a:gd name="csY9" fmla="*/ 518666 h 1959462"/>
              <a:gd name="csX10" fmla="*/ 3358803 w 3724433"/>
              <a:gd name="csY10" fmla="*/ 593115 h 1959462"/>
              <a:gd name="csX11" fmla="*/ 3419830 w 3724433"/>
              <a:gd name="csY11" fmla="*/ 641287 h 1959462"/>
              <a:gd name="csX12" fmla="*/ 3460515 w 3724433"/>
              <a:gd name="csY12" fmla="*/ 733253 h 1959462"/>
              <a:gd name="csX13" fmla="*/ 3478022 w 3724433"/>
              <a:gd name="csY13" fmla="*/ 742834 h 1959462"/>
              <a:gd name="csX14" fmla="*/ 3497845 w 3724433"/>
              <a:gd name="csY14" fmla="*/ 749622 h 1959462"/>
              <a:gd name="csX15" fmla="*/ 3497848 w 3724433"/>
              <a:gd name="csY15" fmla="*/ 749786 h 1959462"/>
              <a:gd name="csX16" fmla="*/ 3535948 w 3724433"/>
              <a:gd name="csY16" fmla="*/ 921236 h 1959462"/>
              <a:gd name="csX17" fmla="*/ 3545473 w 3724433"/>
              <a:gd name="csY17" fmla="*/ 1073636 h 1959462"/>
              <a:gd name="csX18" fmla="*/ 3602623 w 3724433"/>
              <a:gd name="csY18" fmla="*/ 1254611 h 1959462"/>
              <a:gd name="csX19" fmla="*/ 3631198 w 3724433"/>
              <a:gd name="csY19" fmla="*/ 1873736 h 1959462"/>
              <a:gd name="csX20" fmla="*/ 3688348 w 3724433"/>
              <a:gd name="csY20" fmla="*/ 1940411 h 1959462"/>
              <a:gd name="csX21" fmla="*/ 3724433 w 3724433"/>
              <a:gd name="csY21" fmla="*/ 1959462 h 1959462"/>
              <a:gd name="csX22" fmla="*/ 0 w 3724433"/>
              <a:gd name="csY22" fmla="*/ 1959462 h 195946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3724433" h="1959462">
                <a:moveTo>
                  <a:pt x="0" y="0"/>
                </a:moveTo>
                <a:lnTo>
                  <a:pt x="3121541" y="0"/>
                </a:lnTo>
                <a:lnTo>
                  <a:pt x="3121842" y="3260"/>
                </a:lnTo>
                <a:cubicBezTo>
                  <a:pt x="3124712" y="23652"/>
                  <a:pt x="3132093" y="23110"/>
                  <a:pt x="3175722" y="98252"/>
                </a:cubicBezTo>
                <a:cubicBezTo>
                  <a:pt x="3195656" y="132582"/>
                  <a:pt x="3214291" y="179332"/>
                  <a:pt x="3246920" y="212114"/>
                </a:cubicBezTo>
                <a:cubicBezTo>
                  <a:pt x="3259520" y="224772"/>
                  <a:pt x="3283473" y="234831"/>
                  <a:pt x="3297776" y="247149"/>
                </a:cubicBezTo>
                <a:cubicBezTo>
                  <a:pt x="3326156" y="271588"/>
                  <a:pt x="3324662" y="277916"/>
                  <a:pt x="3338461" y="299700"/>
                </a:cubicBezTo>
                <a:cubicBezTo>
                  <a:pt x="3344956" y="309953"/>
                  <a:pt x="3352022" y="320137"/>
                  <a:pt x="3358803" y="330356"/>
                </a:cubicBezTo>
                <a:cubicBezTo>
                  <a:pt x="3348632" y="369769"/>
                  <a:pt x="3338928" y="409206"/>
                  <a:pt x="3328290" y="448597"/>
                </a:cubicBezTo>
                <a:cubicBezTo>
                  <a:pt x="3321976" y="471978"/>
                  <a:pt x="3302998" y="495225"/>
                  <a:pt x="3307947" y="518666"/>
                </a:cubicBezTo>
                <a:cubicBezTo>
                  <a:pt x="3313387" y="544427"/>
                  <a:pt x="3340493" y="568478"/>
                  <a:pt x="3358803" y="593115"/>
                </a:cubicBezTo>
                <a:cubicBezTo>
                  <a:pt x="3386696" y="630645"/>
                  <a:pt x="3372642" y="620970"/>
                  <a:pt x="3419830" y="641287"/>
                </a:cubicBezTo>
                <a:cubicBezTo>
                  <a:pt x="3428968" y="664894"/>
                  <a:pt x="3449998" y="720961"/>
                  <a:pt x="3460515" y="733253"/>
                </a:cubicBezTo>
                <a:cubicBezTo>
                  <a:pt x="3463830" y="737127"/>
                  <a:pt x="3470453" y="740118"/>
                  <a:pt x="3478022" y="742834"/>
                </a:cubicBezTo>
                <a:lnTo>
                  <a:pt x="3497845" y="749622"/>
                </a:lnTo>
                <a:lnTo>
                  <a:pt x="3497848" y="749786"/>
                </a:lnTo>
                <a:cubicBezTo>
                  <a:pt x="3500743" y="808259"/>
                  <a:pt x="3527430" y="863315"/>
                  <a:pt x="3535948" y="921236"/>
                </a:cubicBezTo>
                <a:cubicBezTo>
                  <a:pt x="3543354" y="971594"/>
                  <a:pt x="3537733" y="1023329"/>
                  <a:pt x="3545473" y="1073636"/>
                </a:cubicBezTo>
                <a:cubicBezTo>
                  <a:pt x="3549019" y="1096683"/>
                  <a:pt x="3594174" y="1229263"/>
                  <a:pt x="3602623" y="1254611"/>
                </a:cubicBezTo>
                <a:cubicBezTo>
                  <a:pt x="3612148" y="1460986"/>
                  <a:pt x="3605573" y="1668737"/>
                  <a:pt x="3631198" y="1873736"/>
                </a:cubicBezTo>
                <a:cubicBezTo>
                  <a:pt x="3634829" y="1902782"/>
                  <a:pt x="3663525" y="1924897"/>
                  <a:pt x="3688348" y="1940411"/>
                </a:cubicBezTo>
                <a:lnTo>
                  <a:pt x="3724433" y="1959462"/>
                </a:lnTo>
                <a:lnTo>
                  <a:pt x="0" y="1959462"/>
                </a:lnTo>
                <a:close/>
              </a:path>
            </a:pathLst>
          </a:custGeom>
          <a:noFill/>
          <a:extLst>
            <a:ext uri="{909E8E84-426E-40DD-AFC4-6F175D3DCCD1}">
              <a14:hiddenFill xmlns:a14="http://schemas.microsoft.com/office/drawing/2010/main">
                <a:solidFill>
                  <a:srgbClr val="FFFFFF"/>
                </a:solidFill>
              </a14:hiddenFill>
            </a:ext>
          </a:extLst>
        </p:spPr>
      </p:pic>
      <p:pic>
        <p:nvPicPr>
          <p:cNvPr id="22" name="그림 21">
            <a:extLst>
              <a:ext uri="{FF2B5EF4-FFF2-40B4-BE49-F238E27FC236}">
                <a16:creationId xmlns:a16="http://schemas.microsoft.com/office/drawing/2014/main" id="{77CFF475-5661-F4E8-85EA-4FEFEAE9D152}"/>
              </a:ext>
            </a:extLst>
          </p:cNvPr>
          <p:cNvPicPr>
            <a:picLocks noChangeAspect="1"/>
          </p:cNvPicPr>
          <p:nvPr/>
        </p:nvPicPr>
        <p:blipFill>
          <a:blip r:embed="rId4"/>
          <a:stretch>
            <a:fillRect/>
          </a:stretch>
        </p:blipFill>
        <p:spPr>
          <a:xfrm>
            <a:off x="6719346" y="400484"/>
            <a:ext cx="4901080" cy="564705"/>
          </a:xfrm>
          <a:prstGeom prst="rect">
            <a:avLst/>
          </a:prstGeom>
        </p:spPr>
      </p:pic>
      <p:pic>
        <p:nvPicPr>
          <p:cNvPr id="24" name="그림 23" descr="폰트, 텍스트, 타이포그래피, 서예이(가) 표시된 사진&#10;&#10;AI 생성 콘텐츠는 정확하지 않을 수 있습니다.">
            <a:extLst>
              <a:ext uri="{FF2B5EF4-FFF2-40B4-BE49-F238E27FC236}">
                <a16:creationId xmlns:a16="http://schemas.microsoft.com/office/drawing/2014/main" id="{8A86052A-E6AE-B490-CAA3-EC06577ED237}"/>
              </a:ext>
            </a:extLst>
          </p:cNvPr>
          <p:cNvPicPr>
            <a:picLocks noChangeAspect="1"/>
          </p:cNvPicPr>
          <p:nvPr/>
        </p:nvPicPr>
        <p:blipFill>
          <a:blip r:embed="rId5"/>
          <a:stretch>
            <a:fillRect/>
          </a:stretch>
        </p:blipFill>
        <p:spPr>
          <a:xfrm>
            <a:off x="484295" y="847344"/>
            <a:ext cx="4583006" cy="591131"/>
          </a:xfrm>
          <a:prstGeom prst="rect">
            <a:avLst/>
          </a:prstGeom>
        </p:spPr>
      </p:pic>
      <p:sp>
        <p:nvSpPr>
          <p:cNvPr id="2" name="TextBox 1">
            <a:extLst>
              <a:ext uri="{FF2B5EF4-FFF2-40B4-BE49-F238E27FC236}">
                <a16:creationId xmlns:a16="http://schemas.microsoft.com/office/drawing/2014/main" id="{BD4F0D5E-8373-6AD5-AA19-7DE4A1CA0169}"/>
              </a:ext>
            </a:extLst>
          </p:cNvPr>
          <p:cNvSpPr txBox="1"/>
          <p:nvPr/>
        </p:nvSpPr>
        <p:spPr>
          <a:xfrm>
            <a:off x="5613991" y="6474857"/>
            <a:ext cx="6333810" cy="338554"/>
          </a:xfrm>
          <a:prstGeom prst="rect">
            <a:avLst/>
          </a:prstGeom>
          <a:noFill/>
        </p:spPr>
        <p:txBody>
          <a:bodyPr wrap="square" rtlCol="0">
            <a:spAutoFit/>
          </a:bodyPr>
          <a:lstStyle/>
          <a:p>
            <a:pPr algn="r"/>
            <a:r>
              <a:rPr lang="en-GB" sz="800" dirty="0"/>
              <a:t>Spang, A., Saw, J., Jørgensen, S. </a:t>
            </a:r>
            <a:r>
              <a:rPr lang="en-GB" sz="800" i="1" dirty="0"/>
              <a:t>et al.</a:t>
            </a:r>
            <a:r>
              <a:rPr lang="en-GB" sz="800" dirty="0"/>
              <a:t> Complex archaea that bridge the gap between prokaryotes and eukaryotes. </a:t>
            </a:r>
            <a:r>
              <a:rPr lang="en-GB" sz="800" i="1" dirty="0"/>
              <a:t>Nature</a:t>
            </a:r>
            <a:r>
              <a:rPr lang="en-GB" sz="800" dirty="0"/>
              <a:t> </a:t>
            </a:r>
            <a:r>
              <a:rPr lang="en-GB" sz="800" b="1" dirty="0"/>
              <a:t>521</a:t>
            </a:r>
            <a:r>
              <a:rPr lang="en-GB" sz="800" dirty="0"/>
              <a:t>, 173–179 (2015). https://</a:t>
            </a:r>
            <a:r>
              <a:rPr lang="en-GB" sz="800" dirty="0" err="1"/>
              <a:t>doi.org</a:t>
            </a:r>
            <a:r>
              <a:rPr lang="en-GB" sz="800" dirty="0"/>
              <a:t>/10.1038/nature14447</a:t>
            </a:r>
            <a:endParaRPr lang="en-US" sz="800" dirty="0"/>
          </a:p>
        </p:txBody>
      </p:sp>
      <p:pic>
        <p:nvPicPr>
          <p:cNvPr id="7" name="Picture 6" descr="A diagram of a computer network&#10;&#10;AI-generated content may be incorrect.">
            <a:extLst>
              <a:ext uri="{FF2B5EF4-FFF2-40B4-BE49-F238E27FC236}">
                <a16:creationId xmlns:a16="http://schemas.microsoft.com/office/drawing/2014/main" id="{2D1FBE6A-EE94-C4CD-2993-3CE4F520E1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575" y="4274632"/>
            <a:ext cx="4780647" cy="2502721"/>
          </a:xfrm>
          <a:prstGeom prst="rect">
            <a:avLst/>
          </a:prstGeom>
        </p:spPr>
      </p:pic>
      <p:pic>
        <p:nvPicPr>
          <p:cNvPr id="10" name="Picture 9" descr="A diagram of a tree&#10;&#10;AI-generated content may be incorrect.">
            <a:extLst>
              <a:ext uri="{FF2B5EF4-FFF2-40B4-BE49-F238E27FC236}">
                <a16:creationId xmlns:a16="http://schemas.microsoft.com/office/drawing/2014/main" id="{A7F5DDEF-B899-B318-81E8-D5CE6D1903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370" y="1508743"/>
            <a:ext cx="3901056" cy="2695620"/>
          </a:xfrm>
          <a:prstGeom prst="rect">
            <a:avLst/>
          </a:prstGeom>
        </p:spPr>
      </p:pic>
    </p:spTree>
    <p:extLst>
      <p:ext uri="{BB962C8B-B14F-4D97-AF65-F5344CB8AC3E}">
        <p14:creationId xmlns:p14="http://schemas.microsoft.com/office/powerpoint/2010/main" val="1737978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4F793F-87CD-374A-53FE-16ED4528CC9E}"/>
              </a:ext>
            </a:extLst>
          </p:cNvPr>
          <p:cNvSpPr txBox="1"/>
          <p:nvPr/>
        </p:nvSpPr>
        <p:spPr>
          <a:xfrm>
            <a:off x="223734" y="252919"/>
            <a:ext cx="11853965" cy="369332"/>
          </a:xfrm>
          <a:prstGeom prst="rect">
            <a:avLst/>
          </a:prstGeom>
          <a:noFill/>
        </p:spPr>
        <p:txBody>
          <a:bodyPr wrap="square" rtlCol="0">
            <a:spAutoFit/>
          </a:bodyPr>
          <a:lstStyle/>
          <a:p>
            <a:r>
              <a:rPr lang="en-US" altLang="ko-KR" b="1" dirty="0"/>
              <a:t>AI-driven microbiome data analysis</a:t>
            </a:r>
            <a:endParaRPr lang="ko-KR" altLang="en-US" b="1" dirty="0"/>
          </a:p>
        </p:txBody>
      </p:sp>
      <p:pic>
        <p:nvPicPr>
          <p:cNvPr id="12290" name="Picture 2">
            <a:extLst>
              <a:ext uri="{FF2B5EF4-FFF2-40B4-BE49-F238E27FC236}">
                <a16:creationId xmlns:a16="http://schemas.microsoft.com/office/drawing/2014/main" id="{95C43CC0-A009-6BDB-E371-23A3E5FA8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253" y="617684"/>
            <a:ext cx="8162925" cy="617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19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11698346-DEB9-7015-9692-F3427699C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947" y="622251"/>
            <a:ext cx="8562578" cy="60000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5422EC-44EF-A7E2-6669-CF015C6DA816}"/>
              </a:ext>
            </a:extLst>
          </p:cNvPr>
          <p:cNvSpPr txBox="1"/>
          <p:nvPr/>
        </p:nvSpPr>
        <p:spPr>
          <a:xfrm>
            <a:off x="223734" y="252919"/>
            <a:ext cx="11853965" cy="369332"/>
          </a:xfrm>
          <a:prstGeom prst="rect">
            <a:avLst/>
          </a:prstGeom>
          <a:noFill/>
        </p:spPr>
        <p:txBody>
          <a:bodyPr wrap="square" rtlCol="0">
            <a:spAutoFit/>
          </a:bodyPr>
          <a:lstStyle/>
          <a:p>
            <a:r>
              <a:rPr lang="en-US" altLang="ko-KR" b="1" dirty="0"/>
              <a:t>AI-driven microbiome data mining</a:t>
            </a:r>
            <a:endParaRPr lang="ko-KR" altLang="en-US" b="1" dirty="0"/>
          </a:p>
        </p:txBody>
      </p:sp>
    </p:spTree>
    <p:extLst>
      <p:ext uri="{BB962C8B-B14F-4D97-AF65-F5344CB8AC3E}">
        <p14:creationId xmlns:p14="http://schemas.microsoft.com/office/powerpoint/2010/main" val="2253638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E724D223-2ED4-19C6-FF3E-3DCB3AA51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300" y="571116"/>
            <a:ext cx="8112125" cy="6153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20FC47-6891-4AB2-CC87-E4E7CC4378D8}"/>
              </a:ext>
            </a:extLst>
          </p:cNvPr>
          <p:cNvSpPr txBox="1"/>
          <p:nvPr/>
        </p:nvSpPr>
        <p:spPr>
          <a:xfrm>
            <a:off x="223734" y="252919"/>
            <a:ext cx="11853965" cy="369332"/>
          </a:xfrm>
          <a:prstGeom prst="rect">
            <a:avLst/>
          </a:prstGeom>
          <a:noFill/>
        </p:spPr>
        <p:txBody>
          <a:bodyPr wrap="square" rtlCol="0">
            <a:spAutoFit/>
          </a:bodyPr>
          <a:lstStyle/>
          <a:p>
            <a:r>
              <a:rPr lang="en-US" altLang="ko-KR" b="1" dirty="0"/>
              <a:t>AI-driven synthetic microbiome</a:t>
            </a:r>
            <a:endParaRPr lang="ko-KR" altLang="en-US" b="1" dirty="0"/>
          </a:p>
        </p:txBody>
      </p:sp>
    </p:spTree>
    <p:extLst>
      <p:ext uri="{BB962C8B-B14F-4D97-AF65-F5344CB8AC3E}">
        <p14:creationId xmlns:p14="http://schemas.microsoft.com/office/powerpoint/2010/main" val="900884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812461-F498-90B6-D9C6-AE70D61C07C5}"/>
              </a:ext>
            </a:extLst>
          </p:cNvPr>
          <p:cNvSpPr txBox="1"/>
          <p:nvPr/>
        </p:nvSpPr>
        <p:spPr>
          <a:xfrm>
            <a:off x="3369315" y="2548477"/>
            <a:ext cx="5169812" cy="1569660"/>
          </a:xfrm>
          <a:prstGeom prst="rect">
            <a:avLst/>
          </a:prstGeom>
          <a:noFill/>
        </p:spPr>
        <p:txBody>
          <a:bodyPr wrap="none" rtlCol="0">
            <a:spAutoFit/>
          </a:bodyPr>
          <a:lstStyle/>
          <a:p>
            <a:pPr algn="ctr"/>
            <a:r>
              <a:rPr lang="en-US" sz="4800" b="1" dirty="0"/>
              <a:t>Thank you!</a:t>
            </a:r>
            <a:br>
              <a:rPr lang="en-US" sz="4800" b="1" dirty="0"/>
            </a:br>
            <a:r>
              <a:rPr lang="en-US" sz="4800" b="1" dirty="0"/>
              <a:t>Happy new year!</a:t>
            </a:r>
          </a:p>
        </p:txBody>
      </p:sp>
    </p:spTree>
    <p:extLst>
      <p:ext uri="{BB962C8B-B14F-4D97-AF65-F5344CB8AC3E}">
        <p14:creationId xmlns:p14="http://schemas.microsoft.com/office/powerpoint/2010/main" val="2383894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그림 4" descr="텍스트, 도표, 스크린샷, 평행이(가) 표시된 사진&#10;&#10;AI 생성 콘텐츠는 정확하지 않을 수 있습니다.">
            <a:extLst>
              <a:ext uri="{FF2B5EF4-FFF2-40B4-BE49-F238E27FC236}">
                <a16:creationId xmlns:a16="http://schemas.microsoft.com/office/drawing/2014/main" id="{61FAD32F-B71B-5085-FE74-5F25913D8BE8}"/>
              </a:ext>
            </a:extLst>
          </p:cNvPr>
          <p:cNvPicPr>
            <a:picLocks noChangeAspect="1"/>
          </p:cNvPicPr>
          <p:nvPr/>
        </p:nvPicPr>
        <p:blipFill>
          <a:blip r:embed="rId2"/>
          <a:stretch>
            <a:fillRect/>
          </a:stretch>
        </p:blipFill>
        <p:spPr>
          <a:xfrm>
            <a:off x="153321" y="1036082"/>
            <a:ext cx="5942679" cy="4501004"/>
          </a:xfrm>
          <a:prstGeom prst="rect">
            <a:avLst/>
          </a:prstGeom>
        </p:spPr>
      </p:pic>
      <p:sp>
        <p:nvSpPr>
          <p:cNvPr id="6" name="TextBox 5">
            <a:extLst>
              <a:ext uri="{FF2B5EF4-FFF2-40B4-BE49-F238E27FC236}">
                <a16:creationId xmlns:a16="http://schemas.microsoft.com/office/drawing/2014/main" id="{0F50BF17-7DFA-E720-C471-3F08C78588F5}"/>
              </a:ext>
            </a:extLst>
          </p:cNvPr>
          <p:cNvSpPr txBox="1"/>
          <p:nvPr/>
        </p:nvSpPr>
        <p:spPr>
          <a:xfrm>
            <a:off x="2619375" y="666750"/>
            <a:ext cx="704850" cy="369332"/>
          </a:xfrm>
          <a:prstGeom prst="rect">
            <a:avLst/>
          </a:prstGeom>
          <a:noFill/>
        </p:spPr>
        <p:txBody>
          <a:bodyPr wrap="square" rtlCol="0">
            <a:spAutoFit/>
          </a:bodyPr>
          <a:lstStyle/>
          <a:p>
            <a:r>
              <a:rPr lang="en-US" altLang="ko-KR" dirty="0"/>
              <a:t>BERT</a:t>
            </a:r>
            <a:endParaRPr lang="ko-KR" altLang="en-US" dirty="0"/>
          </a:p>
        </p:txBody>
      </p:sp>
      <p:pic>
        <p:nvPicPr>
          <p:cNvPr id="8" name="그림 7" descr="텍스트, 스크린샷, 폰트, 번호이(가) 표시된 사진&#10;&#10;AI 생성 콘텐츠는 정확하지 않을 수 있습니다.">
            <a:extLst>
              <a:ext uri="{FF2B5EF4-FFF2-40B4-BE49-F238E27FC236}">
                <a16:creationId xmlns:a16="http://schemas.microsoft.com/office/drawing/2014/main" id="{9B277055-133B-FF6D-F7AF-C179E2490C87}"/>
              </a:ext>
            </a:extLst>
          </p:cNvPr>
          <p:cNvPicPr>
            <a:picLocks noChangeAspect="1"/>
          </p:cNvPicPr>
          <p:nvPr/>
        </p:nvPicPr>
        <p:blipFill>
          <a:blip r:embed="rId3"/>
          <a:stretch>
            <a:fillRect/>
          </a:stretch>
        </p:blipFill>
        <p:spPr>
          <a:xfrm>
            <a:off x="6329045" y="1036082"/>
            <a:ext cx="5641155" cy="3843554"/>
          </a:xfrm>
          <a:prstGeom prst="rect">
            <a:avLst/>
          </a:prstGeom>
        </p:spPr>
      </p:pic>
    </p:spTree>
    <p:extLst>
      <p:ext uri="{BB962C8B-B14F-4D97-AF65-F5344CB8AC3E}">
        <p14:creationId xmlns:p14="http://schemas.microsoft.com/office/powerpoint/2010/main" val="3173852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FA0FEACF-04E1-096A-894C-75FB456649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773"/>
          <a:stretch>
            <a:fillRect/>
          </a:stretch>
        </p:blipFill>
        <p:spPr bwMode="auto">
          <a:xfrm>
            <a:off x="836258" y="748146"/>
            <a:ext cx="4374938" cy="65762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0375DD-FDDF-7576-EA37-6B84BC30F142}"/>
              </a:ext>
            </a:extLst>
          </p:cNvPr>
          <p:cNvSpPr txBox="1"/>
          <p:nvPr/>
        </p:nvSpPr>
        <p:spPr>
          <a:xfrm>
            <a:off x="223735" y="252919"/>
            <a:ext cx="3336587" cy="369332"/>
          </a:xfrm>
          <a:prstGeom prst="rect">
            <a:avLst/>
          </a:prstGeom>
          <a:noFill/>
        </p:spPr>
        <p:txBody>
          <a:bodyPr wrap="square" rtlCol="0">
            <a:spAutoFit/>
          </a:bodyPr>
          <a:lstStyle/>
          <a:p>
            <a:r>
              <a:rPr lang="en-US" altLang="ko-KR" b="1" dirty="0"/>
              <a:t>History of metagenomics</a:t>
            </a:r>
            <a:endParaRPr lang="ko-KR" altLang="en-US" b="1" dirty="0"/>
          </a:p>
        </p:txBody>
      </p:sp>
      <p:pic>
        <p:nvPicPr>
          <p:cNvPr id="1028" name="Picture 4" descr="Fig. 1">
            <a:extLst>
              <a:ext uri="{FF2B5EF4-FFF2-40B4-BE49-F238E27FC236}">
                <a16:creationId xmlns:a16="http://schemas.microsoft.com/office/drawing/2014/main" id="{A0C70000-2079-C537-274B-4E92AA55E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24" y="1964944"/>
            <a:ext cx="5412364" cy="41092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CA622F-5EE0-8722-58B6-85063BE6F363}"/>
              </a:ext>
            </a:extLst>
          </p:cNvPr>
          <p:cNvSpPr txBox="1"/>
          <p:nvPr/>
        </p:nvSpPr>
        <p:spPr>
          <a:xfrm>
            <a:off x="7620000" y="866775"/>
            <a:ext cx="1238250" cy="923330"/>
          </a:xfrm>
          <a:prstGeom prst="rect">
            <a:avLst/>
          </a:prstGeom>
          <a:noFill/>
        </p:spPr>
        <p:txBody>
          <a:bodyPr wrap="square" rtlCol="0">
            <a:spAutoFit/>
          </a:bodyPr>
          <a:lstStyle/>
          <a:p>
            <a:pPr algn="ctr"/>
            <a:r>
              <a:rPr lang="en-US" altLang="ko-KR" dirty="0"/>
              <a:t>Human genome project </a:t>
            </a:r>
            <a:endParaRPr lang="ko-KR" altLang="en-US" dirty="0"/>
          </a:p>
        </p:txBody>
      </p:sp>
      <p:sp>
        <p:nvSpPr>
          <p:cNvPr id="7" name="TextBox 6">
            <a:extLst>
              <a:ext uri="{FF2B5EF4-FFF2-40B4-BE49-F238E27FC236}">
                <a16:creationId xmlns:a16="http://schemas.microsoft.com/office/drawing/2014/main" id="{6A07500D-62C1-BD68-1CAD-A5A4C6711B28}"/>
              </a:ext>
            </a:extLst>
          </p:cNvPr>
          <p:cNvSpPr txBox="1"/>
          <p:nvPr/>
        </p:nvSpPr>
        <p:spPr>
          <a:xfrm>
            <a:off x="9380934" y="866775"/>
            <a:ext cx="1893094" cy="923330"/>
          </a:xfrm>
          <a:prstGeom prst="rect">
            <a:avLst/>
          </a:prstGeom>
          <a:noFill/>
        </p:spPr>
        <p:txBody>
          <a:bodyPr wrap="square" rtlCol="0">
            <a:spAutoFit/>
          </a:bodyPr>
          <a:lstStyle/>
          <a:p>
            <a:pPr algn="ctr"/>
            <a:r>
              <a:rPr lang="en-US" altLang="ko-KR" dirty="0"/>
              <a:t>Human microbiome project </a:t>
            </a:r>
            <a:endParaRPr lang="ko-KR" altLang="en-US" dirty="0"/>
          </a:p>
        </p:txBody>
      </p:sp>
      <p:cxnSp>
        <p:nvCxnSpPr>
          <p:cNvPr id="10" name="직선 화살표 연결선 9">
            <a:extLst>
              <a:ext uri="{FF2B5EF4-FFF2-40B4-BE49-F238E27FC236}">
                <a16:creationId xmlns:a16="http://schemas.microsoft.com/office/drawing/2014/main" id="{971B0571-9C3A-B11C-7145-F9526CCC1D4C}"/>
              </a:ext>
            </a:extLst>
          </p:cNvPr>
          <p:cNvCxnSpPr>
            <a:stCxn id="6" idx="3"/>
          </p:cNvCxnSpPr>
          <p:nvPr/>
        </p:nvCxnSpPr>
        <p:spPr>
          <a:xfrm>
            <a:off x="8858250" y="1328440"/>
            <a:ext cx="7048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20642108-4AF2-ABCD-E99C-2B0312BFC31E}"/>
              </a:ext>
            </a:extLst>
          </p:cNvPr>
          <p:cNvSpPr txBox="1"/>
          <p:nvPr/>
        </p:nvSpPr>
        <p:spPr>
          <a:xfrm>
            <a:off x="3023727" y="6426567"/>
            <a:ext cx="8986756" cy="461665"/>
          </a:xfrm>
          <a:prstGeom prst="rect">
            <a:avLst/>
          </a:prstGeom>
          <a:noFill/>
        </p:spPr>
        <p:txBody>
          <a:bodyPr wrap="none" rtlCol="0">
            <a:spAutoFit/>
          </a:bodyPr>
          <a:lstStyle/>
          <a:p>
            <a:pPr algn="r"/>
            <a:r>
              <a:rPr lang="en-GB" sz="800" dirty="0"/>
              <a:t>Liu, S., Rodriguez, J.S., Munteanu, V. </a:t>
            </a:r>
            <a:r>
              <a:rPr lang="en-GB" sz="800" i="1" dirty="0"/>
              <a:t>et al.</a:t>
            </a:r>
            <a:r>
              <a:rPr lang="en-GB" sz="800" dirty="0"/>
              <a:t> Analysis of metagenomic data. </a:t>
            </a:r>
            <a:r>
              <a:rPr lang="en-GB" sz="800" i="1" dirty="0"/>
              <a:t>Nat Rev Methods Primers</a:t>
            </a:r>
            <a:r>
              <a:rPr lang="en-GB" sz="800" dirty="0"/>
              <a:t> </a:t>
            </a:r>
            <a:r>
              <a:rPr lang="en-GB" sz="800" b="1" dirty="0"/>
              <a:t>5</a:t>
            </a:r>
            <a:r>
              <a:rPr lang="en-GB" sz="800" dirty="0"/>
              <a:t>, 5 (2025). </a:t>
            </a:r>
            <a:r>
              <a:rPr lang="en-GB" sz="800" dirty="0">
                <a:hlinkClick r:id="rId4"/>
              </a:rPr>
              <a:t>https://doi.org/10.1038/s43586-024-00376-6</a:t>
            </a:r>
            <a:endParaRPr lang="en-GB" sz="800" dirty="0"/>
          </a:p>
          <a:p>
            <a:pPr algn="r"/>
            <a:r>
              <a:rPr lang="en-GB" sz="800" dirty="0"/>
              <a:t>Kim, N., Ma, J., Kim, W. </a:t>
            </a:r>
            <a:r>
              <a:rPr lang="en-GB" sz="800" i="1" dirty="0"/>
              <a:t>et al.</a:t>
            </a:r>
            <a:r>
              <a:rPr lang="en-GB" sz="800" dirty="0"/>
              <a:t> Genome-resolved metagenomics: a game changer for microbiome medicine. </a:t>
            </a:r>
            <a:r>
              <a:rPr lang="en-GB" sz="800" i="1" dirty="0"/>
              <a:t>Exp Mol Med</a:t>
            </a:r>
            <a:r>
              <a:rPr lang="en-GB" sz="800" dirty="0"/>
              <a:t> </a:t>
            </a:r>
            <a:r>
              <a:rPr lang="en-GB" sz="800" b="1" dirty="0"/>
              <a:t>56</a:t>
            </a:r>
            <a:r>
              <a:rPr lang="en-GB" sz="800" dirty="0"/>
              <a:t>, 1501–1512 (2024). https://</a:t>
            </a:r>
            <a:r>
              <a:rPr lang="en-GB" sz="800" dirty="0" err="1"/>
              <a:t>doi.org</a:t>
            </a:r>
            <a:r>
              <a:rPr lang="en-GB" sz="800" dirty="0"/>
              <a:t>/10.1038/s12276-024-01262-7</a:t>
            </a:r>
            <a:endParaRPr lang="en-US" sz="800" dirty="0"/>
          </a:p>
          <a:p>
            <a:pPr algn="r"/>
            <a:endParaRPr lang="en-US" sz="800" dirty="0"/>
          </a:p>
        </p:txBody>
      </p:sp>
    </p:spTree>
    <p:extLst>
      <p:ext uri="{BB962C8B-B14F-4D97-AF65-F5344CB8AC3E}">
        <p14:creationId xmlns:p14="http://schemas.microsoft.com/office/powerpoint/2010/main" val="3924545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6D7D4A-B4F2-DC10-AE2C-C2F2A852310D}"/>
              </a:ext>
            </a:extLst>
          </p:cNvPr>
          <p:cNvSpPr txBox="1"/>
          <p:nvPr/>
        </p:nvSpPr>
        <p:spPr>
          <a:xfrm>
            <a:off x="223735" y="252919"/>
            <a:ext cx="6315288" cy="369332"/>
          </a:xfrm>
          <a:prstGeom prst="rect">
            <a:avLst/>
          </a:prstGeom>
          <a:noFill/>
        </p:spPr>
        <p:txBody>
          <a:bodyPr wrap="square" rtlCol="0">
            <a:spAutoFit/>
          </a:bodyPr>
          <a:lstStyle/>
          <a:p>
            <a:r>
              <a:rPr lang="en-US" altLang="ko-KR" b="1" dirty="0"/>
              <a:t>Gut microbiome and its association with host health </a:t>
            </a:r>
            <a:endParaRPr lang="ko-KR" altLang="en-US" b="1" dirty="0"/>
          </a:p>
        </p:txBody>
      </p:sp>
      <p:pic>
        <p:nvPicPr>
          <p:cNvPr id="6" name="Picture 5">
            <a:extLst>
              <a:ext uri="{FF2B5EF4-FFF2-40B4-BE49-F238E27FC236}">
                <a16:creationId xmlns:a16="http://schemas.microsoft.com/office/drawing/2014/main" id="{30B844FE-7981-CB09-CF2D-82BEF89CAC81}"/>
              </a:ext>
            </a:extLst>
          </p:cNvPr>
          <p:cNvPicPr>
            <a:picLocks noChangeAspect="1"/>
          </p:cNvPicPr>
          <p:nvPr/>
        </p:nvPicPr>
        <p:blipFill>
          <a:blip r:embed="rId2"/>
          <a:stretch>
            <a:fillRect/>
          </a:stretch>
        </p:blipFill>
        <p:spPr>
          <a:xfrm>
            <a:off x="317205" y="1446028"/>
            <a:ext cx="5574796" cy="3661788"/>
          </a:xfrm>
          <a:prstGeom prst="rect">
            <a:avLst/>
          </a:prstGeom>
        </p:spPr>
      </p:pic>
      <p:pic>
        <p:nvPicPr>
          <p:cNvPr id="7" name="Picture 6">
            <a:extLst>
              <a:ext uri="{FF2B5EF4-FFF2-40B4-BE49-F238E27FC236}">
                <a16:creationId xmlns:a16="http://schemas.microsoft.com/office/drawing/2014/main" id="{FD4C9DE8-3124-B128-207E-01BA36B0F064}"/>
              </a:ext>
            </a:extLst>
          </p:cNvPr>
          <p:cNvPicPr>
            <a:picLocks noChangeAspect="1"/>
          </p:cNvPicPr>
          <p:nvPr/>
        </p:nvPicPr>
        <p:blipFill>
          <a:blip r:embed="rId3"/>
          <a:srcRect l="23552"/>
          <a:stretch>
            <a:fillRect/>
          </a:stretch>
        </p:blipFill>
        <p:spPr>
          <a:xfrm>
            <a:off x="6300000" y="914400"/>
            <a:ext cx="5595259" cy="4834102"/>
          </a:xfrm>
          <a:prstGeom prst="rect">
            <a:avLst/>
          </a:prstGeom>
        </p:spPr>
      </p:pic>
      <p:sp>
        <p:nvSpPr>
          <p:cNvPr id="8" name="TextBox 7">
            <a:extLst>
              <a:ext uri="{FF2B5EF4-FFF2-40B4-BE49-F238E27FC236}">
                <a16:creationId xmlns:a16="http://schemas.microsoft.com/office/drawing/2014/main" id="{679D0570-5B46-4F5C-D7CA-A509EA7EF59C}"/>
              </a:ext>
            </a:extLst>
          </p:cNvPr>
          <p:cNvSpPr txBox="1"/>
          <p:nvPr/>
        </p:nvSpPr>
        <p:spPr>
          <a:xfrm>
            <a:off x="4889751" y="6341446"/>
            <a:ext cx="7005508" cy="461665"/>
          </a:xfrm>
          <a:prstGeom prst="rect">
            <a:avLst/>
          </a:prstGeom>
          <a:noFill/>
        </p:spPr>
        <p:txBody>
          <a:bodyPr wrap="none" rtlCol="0">
            <a:spAutoFit/>
          </a:bodyPr>
          <a:lstStyle/>
          <a:p>
            <a:pPr algn="r"/>
            <a:r>
              <a:rPr lang="en-GB" sz="800" dirty="0"/>
              <a:t>Bui, T.P.N. The Human Microbiome as a Therapeutic Target for Metabolic Diseases. </a:t>
            </a:r>
            <a:r>
              <a:rPr lang="en-GB" sz="800" i="1" dirty="0"/>
              <a:t>Nutrients</a:t>
            </a:r>
            <a:r>
              <a:rPr lang="en-GB" sz="800" dirty="0"/>
              <a:t> </a:t>
            </a:r>
            <a:r>
              <a:rPr lang="en-GB" sz="800" b="1" dirty="0"/>
              <a:t>2024</a:t>
            </a:r>
            <a:r>
              <a:rPr lang="en-GB" sz="800" dirty="0"/>
              <a:t>, </a:t>
            </a:r>
            <a:r>
              <a:rPr lang="en-GB" sz="800" i="1" dirty="0"/>
              <a:t>16</a:t>
            </a:r>
            <a:r>
              <a:rPr lang="en-GB" sz="800" dirty="0"/>
              <a:t>, 2322. https://</a:t>
            </a:r>
            <a:r>
              <a:rPr lang="en-GB" sz="800" dirty="0" err="1"/>
              <a:t>doi.org</a:t>
            </a:r>
            <a:r>
              <a:rPr lang="en-GB" sz="800" dirty="0"/>
              <a:t>/10.3390/nu16142322</a:t>
            </a:r>
          </a:p>
          <a:p>
            <a:pPr algn="r"/>
            <a:r>
              <a:rPr lang="en-GB" sz="800" dirty="0"/>
              <a:t>Afzaal, M., et al. (2022). "Human gut microbiota in health and disease: Unveiling the relationship." </a:t>
            </a:r>
            <a:r>
              <a:rPr lang="en-GB" sz="800" u="sng" dirty="0"/>
              <a:t>Frontiers in Microbiology</a:t>
            </a:r>
            <a:r>
              <a:rPr lang="en-GB" sz="800" dirty="0"/>
              <a:t> </a:t>
            </a:r>
            <a:r>
              <a:rPr lang="en-GB" sz="800" b="1" dirty="0"/>
              <a:t>Volume 13 - 2022</a:t>
            </a:r>
            <a:r>
              <a:rPr lang="en-GB" sz="800" dirty="0"/>
              <a:t>.</a:t>
            </a:r>
          </a:p>
          <a:p>
            <a:pPr algn="r"/>
            <a:endParaRPr lang="en-US" sz="800" dirty="0"/>
          </a:p>
        </p:txBody>
      </p:sp>
    </p:spTree>
    <p:extLst>
      <p:ext uri="{BB962C8B-B14F-4D97-AF65-F5344CB8AC3E}">
        <p14:creationId xmlns:p14="http://schemas.microsoft.com/office/powerpoint/2010/main" val="964946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 2">
            <a:extLst>
              <a:ext uri="{FF2B5EF4-FFF2-40B4-BE49-F238E27FC236}">
                <a16:creationId xmlns:a16="http://schemas.microsoft.com/office/drawing/2014/main" id="{A262E032-C2C1-A7DC-62FD-C97A250E9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287" y="111723"/>
            <a:ext cx="4814990" cy="64002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2AAB87-B0D6-EC7E-7854-883CBD1C3F51}"/>
              </a:ext>
            </a:extLst>
          </p:cNvPr>
          <p:cNvSpPr txBox="1"/>
          <p:nvPr/>
        </p:nvSpPr>
        <p:spPr>
          <a:xfrm>
            <a:off x="223735" y="252919"/>
            <a:ext cx="4814990" cy="369332"/>
          </a:xfrm>
          <a:prstGeom prst="rect">
            <a:avLst/>
          </a:prstGeom>
          <a:noFill/>
        </p:spPr>
        <p:txBody>
          <a:bodyPr wrap="square" rtlCol="0">
            <a:spAutoFit/>
          </a:bodyPr>
          <a:lstStyle/>
          <a:p>
            <a:r>
              <a:rPr lang="en-US" altLang="ko-KR" b="1" dirty="0"/>
              <a:t>Metagenomic analysis</a:t>
            </a:r>
            <a:endParaRPr lang="ko-KR" altLang="en-US" b="1" dirty="0"/>
          </a:p>
        </p:txBody>
      </p:sp>
      <p:pic>
        <p:nvPicPr>
          <p:cNvPr id="7" name="Picture 6">
            <a:extLst>
              <a:ext uri="{FF2B5EF4-FFF2-40B4-BE49-F238E27FC236}">
                <a16:creationId xmlns:a16="http://schemas.microsoft.com/office/drawing/2014/main" id="{A6D157E1-C57A-446B-C57E-FF5B292C0E3F}"/>
              </a:ext>
            </a:extLst>
          </p:cNvPr>
          <p:cNvPicPr>
            <a:picLocks noChangeAspect="1"/>
          </p:cNvPicPr>
          <p:nvPr/>
        </p:nvPicPr>
        <p:blipFill>
          <a:blip r:embed="rId3"/>
          <a:stretch>
            <a:fillRect/>
          </a:stretch>
        </p:blipFill>
        <p:spPr>
          <a:xfrm>
            <a:off x="632972" y="677693"/>
            <a:ext cx="4548105" cy="6018673"/>
          </a:xfrm>
          <a:prstGeom prst="rect">
            <a:avLst/>
          </a:prstGeom>
          <a:ln>
            <a:solidFill>
              <a:schemeClr val="tx1"/>
            </a:solidFill>
          </a:ln>
        </p:spPr>
      </p:pic>
      <p:sp>
        <p:nvSpPr>
          <p:cNvPr id="8" name="TextBox 7">
            <a:extLst>
              <a:ext uri="{FF2B5EF4-FFF2-40B4-BE49-F238E27FC236}">
                <a16:creationId xmlns:a16="http://schemas.microsoft.com/office/drawing/2014/main" id="{D4BBC6CC-9B7B-EBD2-9B85-7DB719466B85}"/>
              </a:ext>
            </a:extLst>
          </p:cNvPr>
          <p:cNvSpPr txBox="1"/>
          <p:nvPr/>
        </p:nvSpPr>
        <p:spPr>
          <a:xfrm>
            <a:off x="6060078" y="6600672"/>
            <a:ext cx="5992346" cy="215444"/>
          </a:xfrm>
          <a:prstGeom prst="rect">
            <a:avLst/>
          </a:prstGeom>
          <a:noFill/>
        </p:spPr>
        <p:txBody>
          <a:bodyPr wrap="none" rtlCol="0">
            <a:spAutoFit/>
          </a:bodyPr>
          <a:lstStyle/>
          <a:p>
            <a:pPr algn="r"/>
            <a:r>
              <a:rPr lang="en-GB" sz="800" dirty="0"/>
              <a:t>Chiu, C.Y., Miller, S.A. Clinical metagenomics. </a:t>
            </a:r>
            <a:r>
              <a:rPr lang="en-GB" sz="800" i="1" dirty="0"/>
              <a:t>Nat Rev Genet</a:t>
            </a:r>
            <a:r>
              <a:rPr lang="en-GB" sz="800" dirty="0"/>
              <a:t> </a:t>
            </a:r>
            <a:r>
              <a:rPr lang="en-GB" sz="800" b="1" dirty="0"/>
              <a:t>20</a:t>
            </a:r>
            <a:r>
              <a:rPr lang="en-GB" sz="800" dirty="0"/>
              <a:t>, 341–355 (2019). https://</a:t>
            </a:r>
            <a:r>
              <a:rPr lang="en-GB" sz="800" dirty="0" err="1"/>
              <a:t>doi.org</a:t>
            </a:r>
            <a:r>
              <a:rPr lang="en-GB" sz="800" dirty="0"/>
              <a:t>/10.1038/s41576-019-0113-7</a:t>
            </a:r>
            <a:endParaRPr lang="en-US" sz="800" dirty="0"/>
          </a:p>
        </p:txBody>
      </p:sp>
    </p:spTree>
    <p:extLst>
      <p:ext uri="{BB962C8B-B14F-4D97-AF65-F5344CB8AC3E}">
        <p14:creationId xmlns:p14="http://schemas.microsoft.com/office/powerpoint/2010/main" val="169843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2">
            <a:extLst>
              <a:ext uri="{FF2B5EF4-FFF2-40B4-BE49-F238E27FC236}">
                <a16:creationId xmlns:a16="http://schemas.microsoft.com/office/drawing/2014/main" id="{44DA1423-4EC2-8889-FE2B-11663A5B7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190" y="582660"/>
            <a:ext cx="8456900" cy="59058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471A82-E862-3BF1-28CE-3C75C7E5F7CD}"/>
              </a:ext>
            </a:extLst>
          </p:cNvPr>
          <p:cNvSpPr txBox="1"/>
          <p:nvPr/>
        </p:nvSpPr>
        <p:spPr>
          <a:xfrm>
            <a:off x="223735" y="252919"/>
            <a:ext cx="4814990" cy="369332"/>
          </a:xfrm>
          <a:prstGeom prst="rect">
            <a:avLst/>
          </a:prstGeom>
          <a:noFill/>
        </p:spPr>
        <p:txBody>
          <a:bodyPr wrap="square" rtlCol="0">
            <a:spAutoFit/>
          </a:bodyPr>
          <a:lstStyle/>
          <a:p>
            <a:r>
              <a:rPr lang="en-US" altLang="ko-KR" b="1" dirty="0"/>
              <a:t>Metagenomic analysis pipeline  </a:t>
            </a:r>
            <a:endParaRPr lang="ko-KR" altLang="en-US" b="1" dirty="0"/>
          </a:p>
        </p:txBody>
      </p:sp>
      <p:sp>
        <p:nvSpPr>
          <p:cNvPr id="3" name="TextBox 2">
            <a:extLst>
              <a:ext uri="{FF2B5EF4-FFF2-40B4-BE49-F238E27FC236}">
                <a16:creationId xmlns:a16="http://schemas.microsoft.com/office/drawing/2014/main" id="{165993D1-4572-AA67-E5A6-5B6BC05D1AFA}"/>
              </a:ext>
            </a:extLst>
          </p:cNvPr>
          <p:cNvSpPr txBox="1"/>
          <p:nvPr/>
        </p:nvSpPr>
        <p:spPr>
          <a:xfrm>
            <a:off x="3019646" y="6549678"/>
            <a:ext cx="8986756" cy="215444"/>
          </a:xfrm>
          <a:prstGeom prst="rect">
            <a:avLst/>
          </a:prstGeom>
          <a:noFill/>
        </p:spPr>
        <p:txBody>
          <a:bodyPr wrap="none" rtlCol="0">
            <a:spAutoFit/>
          </a:bodyPr>
          <a:lstStyle/>
          <a:p>
            <a:pPr algn="r"/>
            <a:r>
              <a:rPr lang="en-GB" sz="800" dirty="0"/>
              <a:t>Kim, N., Ma, J., Kim, W. </a:t>
            </a:r>
            <a:r>
              <a:rPr lang="en-GB" sz="800" i="1" dirty="0"/>
              <a:t>et al.</a:t>
            </a:r>
            <a:r>
              <a:rPr lang="en-GB" sz="800" dirty="0"/>
              <a:t> Genome-resolved metagenomics: a game changer for microbiome medicine. </a:t>
            </a:r>
            <a:r>
              <a:rPr lang="en-GB" sz="800" i="1" dirty="0"/>
              <a:t>Exp Mol Med</a:t>
            </a:r>
            <a:r>
              <a:rPr lang="en-GB" sz="800" dirty="0"/>
              <a:t> </a:t>
            </a:r>
            <a:r>
              <a:rPr lang="en-GB" sz="800" b="1" dirty="0"/>
              <a:t>56</a:t>
            </a:r>
            <a:r>
              <a:rPr lang="en-GB" sz="800" dirty="0"/>
              <a:t>, 1501–1512 (2024). https://</a:t>
            </a:r>
            <a:r>
              <a:rPr lang="en-GB" sz="800" dirty="0" err="1"/>
              <a:t>doi.org</a:t>
            </a:r>
            <a:r>
              <a:rPr lang="en-GB" sz="800" dirty="0"/>
              <a:t>/10.1038/s12276-024-01262-7</a:t>
            </a:r>
            <a:endParaRPr lang="en-US" sz="800" dirty="0"/>
          </a:p>
        </p:txBody>
      </p:sp>
    </p:spTree>
    <p:extLst>
      <p:ext uri="{BB962C8B-B14F-4D97-AF65-F5344CB8AC3E}">
        <p14:creationId xmlns:p14="http://schemas.microsoft.com/office/powerpoint/2010/main" val="4126840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113055-463F-8E42-1D56-3E3248D0B70A}"/>
              </a:ext>
            </a:extLst>
          </p:cNvPr>
          <p:cNvSpPr txBox="1"/>
          <p:nvPr/>
        </p:nvSpPr>
        <p:spPr>
          <a:xfrm>
            <a:off x="223735" y="252919"/>
            <a:ext cx="4814990" cy="369332"/>
          </a:xfrm>
          <a:prstGeom prst="rect">
            <a:avLst/>
          </a:prstGeom>
          <a:noFill/>
        </p:spPr>
        <p:txBody>
          <a:bodyPr wrap="square" rtlCol="0">
            <a:spAutoFit/>
          </a:bodyPr>
          <a:lstStyle/>
          <a:p>
            <a:r>
              <a:rPr lang="en-US" altLang="ko-KR" b="1" dirty="0"/>
              <a:t>16s ribosomal RNA-based metagenomics</a:t>
            </a:r>
            <a:endParaRPr lang="ko-KR" altLang="en-US" b="1" dirty="0"/>
          </a:p>
        </p:txBody>
      </p:sp>
      <p:pic>
        <p:nvPicPr>
          <p:cNvPr id="7174" name="Picture 6">
            <a:extLst>
              <a:ext uri="{FF2B5EF4-FFF2-40B4-BE49-F238E27FC236}">
                <a16:creationId xmlns:a16="http://schemas.microsoft.com/office/drawing/2014/main" id="{66A43DBA-E092-1DA9-0912-6C96B876B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532" y="737970"/>
            <a:ext cx="5110017" cy="479168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Bacterial 16S rRNA gene.&#10;(A) Percentage sequence identity of conserved a...">
            <a:extLst>
              <a:ext uri="{FF2B5EF4-FFF2-40B4-BE49-F238E27FC236}">
                <a16:creationId xmlns:a16="http://schemas.microsoft.com/office/drawing/2014/main" id="{694DCFB4-FD22-BEFD-19F1-596E603863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779"/>
          <a:stretch>
            <a:fillRect/>
          </a:stretch>
        </p:blipFill>
        <p:spPr bwMode="auto">
          <a:xfrm>
            <a:off x="461530" y="638089"/>
            <a:ext cx="5286663" cy="29469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Bacterial 16S rRNA gene.&#10;(A) Percentage sequence identity of conserved a...">
            <a:extLst>
              <a:ext uri="{FF2B5EF4-FFF2-40B4-BE49-F238E27FC236}">
                <a16:creationId xmlns:a16="http://schemas.microsoft.com/office/drawing/2014/main" id="{158BB23D-A153-138B-D7B3-FA5013B42C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857"/>
          <a:stretch>
            <a:fillRect/>
          </a:stretch>
        </p:blipFill>
        <p:spPr bwMode="auto">
          <a:xfrm>
            <a:off x="3190587" y="3133811"/>
            <a:ext cx="2648274" cy="35569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EF2164-FF09-F2D1-9CEE-19F26C1FE67A}"/>
              </a:ext>
            </a:extLst>
          </p:cNvPr>
          <p:cNvSpPr txBox="1"/>
          <p:nvPr/>
        </p:nvSpPr>
        <p:spPr>
          <a:xfrm>
            <a:off x="7877174" y="437585"/>
            <a:ext cx="3457575" cy="338554"/>
          </a:xfrm>
          <a:prstGeom prst="rect">
            <a:avLst/>
          </a:prstGeom>
          <a:noFill/>
        </p:spPr>
        <p:txBody>
          <a:bodyPr wrap="square" rtlCol="0">
            <a:spAutoFit/>
          </a:bodyPr>
          <a:lstStyle/>
          <a:p>
            <a:r>
              <a:rPr lang="en-US" altLang="ko-KR" sz="1600" dirty="0"/>
              <a:t>Limitation of 16s rRNA seq</a:t>
            </a:r>
            <a:endParaRPr lang="ko-KR" altLang="en-US" sz="1600" dirty="0"/>
          </a:p>
        </p:txBody>
      </p:sp>
      <p:sp>
        <p:nvSpPr>
          <p:cNvPr id="2" name="TextBox 1">
            <a:extLst>
              <a:ext uri="{FF2B5EF4-FFF2-40B4-BE49-F238E27FC236}">
                <a16:creationId xmlns:a16="http://schemas.microsoft.com/office/drawing/2014/main" id="{5A562E0F-02B5-04F3-410C-57F33ADF2BA1}"/>
              </a:ext>
            </a:extLst>
          </p:cNvPr>
          <p:cNvSpPr txBox="1"/>
          <p:nvPr/>
        </p:nvSpPr>
        <p:spPr>
          <a:xfrm>
            <a:off x="2222204" y="6605081"/>
            <a:ext cx="9716121" cy="338554"/>
          </a:xfrm>
          <a:prstGeom prst="rect">
            <a:avLst/>
          </a:prstGeom>
          <a:noFill/>
        </p:spPr>
        <p:txBody>
          <a:bodyPr wrap="none" rtlCol="0">
            <a:spAutoFit/>
          </a:bodyPr>
          <a:lstStyle/>
          <a:p>
            <a:pPr algn="r"/>
            <a:r>
              <a:rPr lang="en-GB" sz="800" dirty="0"/>
              <a:t>O’Callaghan, J. L., et al. (2021). "Limitations of 16S rRNA Gene Sequencing to Characterize Lactobacillus Species in the Upper Genital Tract." </a:t>
            </a:r>
            <a:r>
              <a:rPr lang="en-GB" sz="800" u="sng" dirty="0"/>
              <a:t>Frontiers in Cell and Developmental Biology</a:t>
            </a:r>
            <a:r>
              <a:rPr lang="en-GB" sz="800" dirty="0"/>
              <a:t> </a:t>
            </a:r>
            <a:r>
              <a:rPr lang="en-GB" sz="800" b="1" dirty="0"/>
              <a:t>Volume 9 - 2021</a:t>
            </a:r>
            <a:r>
              <a:rPr lang="en-GB" sz="800" dirty="0"/>
              <a:t>.</a:t>
            </a:r>
          </a:p>
          <a:p>
            <a:pPr algn="r"/>
            <a:endParaRPr lang="en-US" sz="800" dirty="0"/>
          </a:p>
        </p:txBody>
      </p:sp>
    </p:spTree>
    <p:extLst>
      <p:ext uri="{BB962C8B-B14F-4D97-AF65-F5344CB8AC3E}">
        <p14:creationId xmlns:p14="http://schemas.microsoft.com/office/powerpoint/2010/main" val="3375269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AD347A-6ED6-6D2B-6D45-CA2054BCC947}"/>
              </a:ext>
            </a:extLst>
          </p:cNvPr>
          <p:cNvSpPr txBox="1"/>
          <p:nvPr/>
        </p:nvSpPr>
        <p:spPr>
          <a:xfrm>
            <a:off x="223735" y="252919"/>
            <a:ext cx="5068701" cy="369332"/>
          </a:xfrm>
          <a:prstGeom prst="rect">
            <a:avLst/>
          </a:prstGeom>
          <a:noFill/>
        </p:spPr>
        <p:txBody>
          <a:bodyPr wrap="square" rtlCol="0">
            <a:spAutoFit/>
          </a:bodyPr>
          <a:lstStyle/>
          <a:p>
            <a:r>
              <a:rPr lang="en-US" altLang="ko-KR" b="1" dirty="0"/>
              <a:t>Metagenomic Assembled Genome (MAG)</a:t>
            </a:r>
            <a:endParaRPr lang="ko-KR" altLang="en-US" b="1" dirty="0"/>
          </a:p>
        </p:txBody>
      </p:sp>
      <p:pic>
        <p:nvPicPr>
          <p:cNvPr id="6146" name="Picture 2" descr="Fig. 3">
            <a:extLst>
              <a:ext uri="{FF2B5EF4-FFF2-40B4-BE49-F238E27FC236}">
                <a16:creationId xmlns:a16="http://schemas.microsoft.com/office/drawing/2014/main" id="{4723CBC8-D2D4-FC95-962A-8AB34D9E7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028" y="664618"/>
            <a:ext cx="3950055" cy="6096547"/>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descr="텍스트, 폰트, 스크린샷이(가) 표시된 사진&#10;&#10;AI 생성 콘텐츠는 정확하지 않을 수 있습니다.">
            <a:extLst>
              <a:ext uri="{FF2B5EF4-FFF2-40B4-BE49-F238E27FC236}">
                <a16:creationId xmlns:a16="http://schemas.microsoft.com/office/drawing/2014/main" id="{6B5F7A55-F9AD-7C69-BCDC-246176DADC67}"/>
              </a:ext>
            </a:extLst>
          </p:cNvPr>
          <p:cNvPicPr>
            <a:picLocks noChangeAspect="1"/>
          </p:cNvPicPr>
          <p:nvPr/>
        </p:nvPicPr>
        <p:blipFill>
          <a:blip r:embed="rId3"/>
          <a:srcRect b="17913"/>
          <a:stretch>
            <a:fillRect/>
          </a:stretch>
        </p:blipFill>
        <p:spPr>
          <a:xfrm>
            <a:off x="6820145" y="338644"/>
            <a:ext cx="3885955" cy="1049422"/>
          </a:xfrm>
          <a:prstGeom prst="rect">
            <a:avLst/>
          </a:prstGeom>
        </p:spPr>
      </p:pic>
      <p:pic>
        <p:nvPicPr>
          <p:cNvPr id="11" name="그림 10" descr="텍스트, 도표, 라인, 그래프이(가) 표시된 사진&#10;&#10;AI 생성 콘텐츠는 정확하지 않을 수 있습니다.">
            <a:extLst>
              <a:ext uri="{FF2B5EF4-FFF2-40B4-BE49-F238E27FC236}">
                <a16:creationId xmlns:a16="http://schemas.microsoft.com/office/drawing/2014/main" id="{8527B284-5BB2-A1EC-E63E-B2DE79F888DC}"/>
              </a:ext>
            </a:extLst>
          </p:cNvPr>
          <p:cNvPicPr>
            <a:picLocks noChangeAspect="1"/>
          </p:cNvPicPr>
          <p:nvPr/>
        </p:nvPicPr>
        <p:blipFill>
          <a:blip r:embed="rId4"/>
          <a:stretch>
            <a:fillRect/>
          </a:stretch>
        </p:blipFill>
        <p:spPr>
          <a:xfrm>
            <a:off x="6483073" y="1299929"/>
            <a:ext cx="4439814" cy="5112324"/>
          </a:xfrm>
          <a:prstGeom prst="rect">
            <a:avLst/>
          </a:prstGeom>
        </p:spPr>
      </p:pic>
      <p:sp>
        <p:nvSpPr>
          <p:cNvPr id="13" name="TextBox 12">
            <a:extLst>
              <a:ext uri="{FF2B5EF4-FFF2-40B4-BE49-F238E27FC236}">
                <a16:creationId xmlns:a16="http://schemas.microsoft.com/office/drawing/2014/main" id="{381A0F2D-DBE6-C97F-3E4B-5F3DF3581B7C}"/>
              </a:ext>
            </a:extLst>
          </p:cNvPr>
          <p:cNvSpPr txBox="1"/>
          <p:nvPr/>
        </p:nvSpPr>
        <p:spPr>
          <a:xfrm>
            <a:off x="10557164" y="1249566"/>
            <a:ext cx="2179781" cy="276999"/>
          </a:xfrm>
          <a:prstGeom prst="rect">
            <a:avLst/>
          </a:prstGeom>
          <a:noFill/>
        </p:spPr>
        <p:txBody>
          <a:bodyPr wrap="square" rtlCol="0">
            <a:spAutoFit/>
          </a:bodyPr>
          <a:lstStyle/>
          <a:p>
            <a:r>
              <a:rPr lang="en-US" altLang="ko-KR" sz="1200" dirty="0"/>
              <a:t>2004 Nature</a:t>
            </a:r>
            <a:endParaRPr lang="ko-KR" altLang="en-US" sz="1200" dirty="0"/>
          </a:p>
        </p:txBody>
      </p:sp>
      <p:sp>
        <p:nvSpPr>
          <p:cNvPr id="2" name="TextBox 1">
            <a:extLst>
              <a:ext uri="{FF2B5EF4-FFF2-40B4-BE49-F238E27FC236}">
                <a16:creationId xmlns:a16="http://schemas.microsoft.com/office/drawing/2014/main" id="{E5C16DFD-8685-F8BC-430B-29F18329E5EF}"/>
              </a:ext>
            </a:extLst>
          </p:cNvPr>
          <p:cNvSpPr txBox="1"/>
          <p:nvPr/>
        </p:nvSpPr>
        <p:spPr>
          <a:xfrm>
            <a:off x="5911702" y="6422611"/>
            <a:ext cx="6107608" cy="338554"/>
          </a:xfrm>
          <a:prstGeom prst="rect">
            <a:avLst/>
          </a:prstGeom>
          <a:noFill/>
        </p:spPr>
        <p:txBody>
          <a:bodyPr wrap="square" rtlCol="0">
            <a:spAutoFit/>
          </a:bodyPr>
          <a:lstStyle/>
          <a:p>
            <a:pPr algn="r"/>
            <a:r>
              <a:rPr lang="en-GB" sz="800" dirty="0"/>
              <a:t>Tyson, G., Chapman, J., </a:t>
            </a:r>
            <a:r>
              <a:rPr lang="en-GB" sz="800" dirty="0" err="1"/>
              <a:t>Hugenholtz</a:t>
            </a:r>
            <a:r>
              <a:rPr lang="en-GB" sz="800" dirty="0"/>
              <a:t>, P. </a:t>
            </a:r>
            <a:r>
              <a:rPr lang="en-GB" sz="800" i="1" dirty="0"/>
              <a:t>et al.</a:t>
            </a:r>
            <a:r>
              <a:rPr lang="en-GB" sz="800" dirty="0"/>
              <a:t> Community structure and metabolism through reconstruction of microbial genomes from the environment. </a:t>
            </a:r>
            <a:r>
              <a:rPr lang="en-GB" sz="800" i="1" dirty="0"/>
              <a:t>Nature</a:t>
            </a:r>
            <a:r>
              <a:rPr lang="en-GB" sz="800" dirty="0"/>
              <a:t> </a:t>
            </a:r>
            <a:r>
              <a:rPr lang="en-GB" sz="800" b="1" dirty="0"/>
              <a:t>428</a:t>
            </a:r>
            <a:r>
              <a:rPr lang="en-GB" sz="800" dirty="0"/>
              <a:t>, 37–43 (2004). https://</a:t>
            </a:r>
            <a:r>
              <a:rPr lang="en-GB" sz="800" dirty="0" err="1"/>
              <a:t>doi.org</a:t>
            </a:r>
            <a:r>
              <a:rPr lang="en-GB" sz="800" dirty="0"/>
              <a:t>/10.1038/nature02340</a:t>
            </a:r>
            <a:endParaRPr lang="en-US" sz="800" dirty="0"/>
          </a:p>
        </p:txBody>
      </p:sp>
    </p:spTree>
    <p:extLst>
      <p:ext uri="{BB962C8B-B14F-4D97-AF65-F5344CB8AC3E}">
        <p14:creationId xmlns:p14="http://schemas.microsoft.com/office/powerpoint/2010/main" val="170284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AEE7D8-D01A-5422-1758-AC567B4C0D08}"/>
              </a:ext>
            </a:extLst>
          </p:cNvPr>
          <p:cNvSpPr txBox="1"/>
          <p:nvPr/>
        </p:nvSpPr>
        <p:spPr>
          <a:xfrm>
            <a:off x="223735" y="252919"/>
            <a:ext cx="5068701" cy="369332"/>
          </a:xfrm>
          <a:prstGeom prst="rect">
            <a:avLst/>
          </a:prstGeom>
          <a:noFill/>
        </p:spPr>
        <p:txBody>
          <a:bodyPr wrap="square" rtlCol="0">
            <a:spAutoFit/>
          </a:bodyPr>
          <a:lstStyle/>
          <a:p>
            <a:r>
              <a:rPr lang="en-US" altLang="ko-KR" b="1" dirty="0"/>
              <a:t>Contig-assembly (1) </a:t>
            </a:r>
            <a:endParaRPr lang="ko-KR" altLang="en-US" b="1" dirty="0"/>
          </a:p>
        </p:txBody>
      </p:sp>
      <p:pic>
        <p:nvPicPr>
          <p:cNvPr id="8194" name="Picture 2" descr="Two different approaches to genome assembly: (a) in Overlap, Layout, Consensus assembly, (i) overlaps are found between reads and an overlap graph constructed (edges indicate overlapping reads). (ii) Reads are laid out into contigs based on the overlaps (dashed lines indicate overlapping portions). (iii) The most likely sequence is chosen to construct consensus sequence. (b) In dBg assembly, (i) reads are decomposed into kmers by sliding a window of size k across the reads. (ii) The kmers become vertices in the dBg, with edges connecting overlapping kmers. Polymorphisms (red) form branches in the graph. A count is kept of how many times a kmer is seen, shown here as numbers above kmers. (iii) Contigs are built by walking the graph from edge nodes. A variety of heuristics handle branches in the graphs—for example, low coverage paths, as shown here, may be ignored.">
            <a:extLst>
              <a:ext uri="{FF2B5EF4-FFF2-40B4-BE49-F238E27FC236}">
                <a16:creationId xmlns:a16="http://schemas.microsoft.com/office/drawing/2014/main" id="{01434DA0-FD22-796C-0CD8-A6D70106C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965" y="813846"/>
            <a:ext cx="10475586" cy="54007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5466A63-C30D-1E94-B3B1-D703460DE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748" y="911766"/>
            <a:ext cx="9462453" cy="520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41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3B210-650A-5268-F1AB-3A0AD71307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FE68F3-3047-2D5B-D0B4-12BCFBB55D19}"/>
              </a:ext>
            </a:extLst>
          </p:cNvPr>
          <p:cNvSpPr txBox="1"/>
          <p:nvPr/>
        </p:nvSpPr>
        <p:spPr>
          <a:xfrm>
            <a:off x="223735" y="252919"/>
            <a:ext cx="5068701" cy="369332"/>
          </a:xfrm>
          <a:prstGeom prst="rect">
            <a:avLst/>
          </a:prstGeom>
          <a:noFill/>
        </p:spPr>
        <p:txBody>
          <a:bodyPr wrap="square" rtlCol="0">
            <a:spAutoFit/>
          </a:bodyPr>
          <a:lstStyle/>
          <a:p>
            <a:r>
              <a:rPr lang="en-US" altLang="ko-KR" b="1" dirty="0"/>
              <a:t>Contig-assembly (1) </a:t>
            </a:r>
            <a:endParaRPr lang="ko-KR" altLang="en-US" b="1" dirty="0"/>
          </a:p>
        </p:txBody>
      </p:sp>
      <p:pic>
        <p:nvPicPr>
          <p:cNvPr id="5122" name="Picture 2" descr="(A) In the de Bruijn graph approach, short reads are split into short k-mers before the de Bruijn graphs are built. (B) In the Hamiltonian approach, the k-mers (or sequences) are the nodes, whereas they are the edges in the Eulerian approach. The k-mers are connected to neighbors by overlapping prefix and suffix (k-1)-mers.">
            <a:extLst>
              <a:ext uri="{FF2B5EF4-FFF2-40B4-BE49-F238E27FC236}">
                <a16:creationId xmlns:a16="http://schemas.microsoft.com/office/drawing/2014/main" id="{94D476B0-A6FC-CEDE-E7AD-BA3BD2E8C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09" y="750654"/>
            <a:ext cx="5491265" cy="35904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The function f(x) refers to the computational complexity, where x indicates the number of branches of the de Bruijn graph. If x is sufficiently large, the Hamiltonian approach leads to the NP problem, fNPx∼eax, and takes too long to complete the task. As the number of branches decreases (the arrow below the x-axis), the computational complexity of the Hamiltonian de Bruijn graph is drastically reduced. In contrast, there is no need to reduce the complexity in the Eulerian approach because it leads to the polynomial problem, fPx=a0+a1x+a2x2+⋯+anxn→f(x)∼xn, thus indicating that it can be completed in a finite time. (B) The number of branches is proportional to the length of contigs. The plots are obtained by analyzing the human reference genome (GRCh37/hg19). Each k-mer graph (45-mer) was constructed from each contig of human reference genome. Each dot indicates the number of the branches in a graph. The number of branches in the Hamiltonian de Bruijn graph is as much as 2-fold greater than the number of branches in the Eulerian de Bruijn graph. (C) Because the Hamiltonian de Bruijn graph is normally difficult to solve, simplification processes are necessary. For instance, the branches are removed in SOAPdenovo2; thus, the running time is drastically reduced in the contig assembly steps, and the branches are resolved in the scaffolding step.">
            <a:extLst>
              <a:ext uri="{FF2B5EF4-FFF2-40B4-BE49-F238E27FC236}">
                <a16:creationId xmlns:a16="http://schemas.microsoft.com/office/drawing/2014/main" id="{10711416-5573-1C25-1E67-117150D40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919" y="750654"/>
            <a:ext cx="5620572" cy="56097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35AD6F-3DD0-AB03-D634-7D7B95A38D2D}"/>
              </a:ext>
            </a:extLst>
          </p:cNvPr>
          <p:cNvSpPr txBox="1"/>
          <p:nvPr/>
        </p:nvSpPr>
        <p:spPr>
          <a:xfrm>
            <a:off x="-51222" y="5257908"/>
            <a:ext cx="1461169" cy="923330"/>
          </a:xfrm>
          <a:prstGeom prst="rect">
            <a:avLst/>
          </a:prstGeom>
          <a:noFill/>
        </p:spPr>
        <p:txBody>
          <a:bodyPr wrap="none" rtlCol="0">
            <a:spAutoFit/>
          </a:bodyPr>
          <a:lstStyle/>
          <a:p>
            <a:pPr algn="ctr"/>
            <a:r>
              <a:rPr lang="en-US" dirty="0"/>
              <a:t>AAGG</a:t>
            </a:r>
          </a:p>
          <a:p>
            <a:pPr algn="ctr"/>
            <a:r>
              <a:rPr lang="en-US" dirty="0"/>
              <a:t>Prefix: AAG</a:t>
            </a:r>
          </a:p>
          <a:p>
            <a:pPr algn="ctr"/>
            <a:r>
              <a:rPr lang="en-US" dirty="0"/>
              <a:t>Suffix: </a:t>
            </a:r>
            <a:r>
              <a:rPr lang="en-US" b="1" dirty="0"/>
              <a:t>AGG </a:t>
            </a:r>
          </a:p>
        </p:txBody>
      </p:sp>
      <p:cxnSp>
        <p:nvCxnSpPr>
          <p:cNvPr id="6" name="Straight Arrow Connector 5">
            <a:extLst>
              <a:ext uri="{FF2B5EF4-FFF2-40B4-BE49-F238E27FC236}">
                <a16:creationId xmlns:a16="http://schemas.microsoft.com/office/drawing/2014/main" id="{A6867C65-1BB4-DD6C-B018-2A721C680DDF}"/>
              </a:ext>
            </a:extLst>
          </p:cNvPr>
          <p:cNvCxnSpPr>
            <a:cxnSpLocks/>
          </p:cNvCxnSpPr>
          <p:nvPr/>
        </p:nvCxnSpPr>
        <p:spPr>
          <a:xfrm>
            <a:off x="1310170" y="5743645"/>
            <a:ext cx="3438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E107599-429E-88B9-D736-02D8B76BAE40}"/>
              </a:ext>
            </a:extLst>
          </p:cNvPr>
          <p:cNvSpPr txBox="1"/>
          <p:nvPr/>
        </p:nvSpPr>
        <p:spPr>
          <a:xfrm>
            <a:off x="1633693" y="5257908"/>
            <a:ext cx="1380955" cy="923330"/>
          </a:xfrm>
          <a:prstGeom prst="rect">
            <a:avLst/>
          </a:prstGeom>
          <a:noFill/>
        </p:spPr>
        <p:txBody>
          <a:bodyPr wrap="none" rtlCol="0">
            <a:spAutoFit/>
          </a:bodyPr>
          <a:lstStyle/>
          <a:p>
            <a:r>
              <a:rPr lang="en-US" dirty="0"/>
              <a:t>AGGT</a:t>
            </a:r>
          </a:p>
          <a:p>
            <a:r>
              <a:rPr lang="en-US" dirty="0"/>
              <a:t>Prefix: </a:t>
            </a:r>
            <a:r>
              <a:rPr lang="en-US" b="1" dirty="0"/>
              <a:t>AGG</a:t>
            </a:r>
          </a:p>
          <a:p>
            <a:r>
              <a:rPr lang="en-US" dirty="0"/>
              <a:t>Suffix: GGT</a:t>
            </a:r>
          </a:p>
        </p:txBody>
      </p:sp>
      <p:sp>
        <p:nvSpPr>
          <p:cNvPr id="8" name="TextBox 7">
            <a:extLst>
              <a:ext uri="{FF2B5EF4-FFF2-40B4-BE49-F238E27FC236}">
                <a16:creationId xmlns:a16="http://schemas.microsoft.com/office/drawing/2014/main" id="{55A7E836-BD48-E88F-6331-79087E44DD9E}"/>
              </a:ext>
            </a:extLst>
          </p:cNvPr>
          <p:cNvSpPr txBox="1"/>
          <p:nvPr/>
        </p:nvSpPr>
        <p:spPr>
          <a:xfrm>
            <a:off x="3074204" y="5257908"/>
            <a:ext cx="1380955" cy="923330"/>
          </a:xfrm>
          <a:prstGeom prst="rect">
            <a:avLst/>
          </a:prstGeom>
          <a:noFill/>
        </p:spPr>
        <p:txBody>
          <a:bodyPr wrap="none" rtlCol="0">
            <a:spAutoFit/>
          </a:bodyPr>
          <a:lstStyle/>
          <a:p>
            <a:r>
              <a:rPr lang="en-US" dirty="0"/>
              <a:t>AGGC</a:t>
            </a:r>
          </a:p>
          <a:p>
            <a:r>
              <a:rPr lang="en-US" dirty="0"/>
              <a:t>Prefix: </a:t>
            </a:r>
            <a:r>
              <a:rPr lang="en-US" b="1" dirty="0"/>
              <a:t>AGG</a:t>
            </a:r>
          </a:p>
          <a:p>
            <a:r>
              <a:rPr lang="en-US" dirty="0"/>
              <a:t>Suffix: GGC</a:t>
            </a:r>
          </a:p>
        </p:txBody>
      </p:sp>
      <p:sp>
        <p:nvSpPr>
          <p:cNvPr id="9" name="TextBox 8">
            <a:extLst>
              <a:ext uri="{FF2B5EF4-FFF2-40B4-BE49-F238E27FC236}">
                <a16:creationId xmlns:a16="http://schemas.microsoft.com/office/drawing/2014/main" id="{4FA4CD24-7E9F-E1A2-EE9B-03FF4E3A9083}"/>
              </a:ext>
            </a:extLst>
          </p:cNvPr>
          <p:cNvSpPr txBox="1"/>
          <p:nvPr/>
        </p:nvSpPr>
        <p:spPr>
          <a:xfrm>
            <a:off x="4715045" y="5247828"/>
            <a:ext cx="1380955" cy="923330"/>
          </a:xfrm>
          <a:prstGeom prst="rect">
            <a:avLst/>
          </a:prstGeom>
          <a:noFill/>
        </p:spPr>
        <p:txBody>
          <a:bodyPr wrap="none" rtlCol="0">
            <a:spAutoFit/>
          </a:bodyPr>
          <a:lstStyle/>
          <a:p>
            <a:r>
              <a:rPr lang="en-US" dirty="0"/>
              <a:t>GGCG</a:t>
            </a:r>
          </a:p>
          <a:p>
            <a:r>
              <a:rPr lang="en-US" dirty="0"/>
              <a:t>Prefix: </a:t>
            </a:r>
            <a:r>
              <a:rPr lang="en-US" b="1" dirty="0"/>
              <a:t>GGC</a:t>
            </a:r>
          </a:p>
          <a:p>
            <a:r>
              <a:rPr lang="en-US" dirty="0"/>
              <a:t>Suffix: GCG</a:t>
            </a:r>
          </a:p>
        </p:txBody>
      </p:sp>
      <p:sp>
        <p:nvSpPr>
          <p:cNvPr id="10" name="TextBox 9">
            <a:extLst>
              <a:ext uri="{FF2B5EF4-FFF2-40B4-BE49-F238E27FC236}">
                <a16:creationId xmlns:a16="http://schemas.microsoft.com/office/drawing/2014/main" id="{4FE880B3-18FA-E8E9-2058-B384662A9778}"/>
              </a:ext>
            </a:extLst>
          </p:cNvPr>
          <p:cNvSpPr txBox="1"/>
          <p:nvPr/>
        </p:nvSpPr>
        <p:spPr>
          <a:xfrm>
            <a:off x="2862631" y="5027094"/>
            <a:ext cx="404278" cy="369332"/>
          </a:xfrm>
          <a:prstGeom prst="rect">
            <a:avLst/>
          </a:prstGeom>
          <a:noFill/>
        </p:spPr>
        <p:txBody>
          <a:bodyPr wrap="none" rtlCol="0">
            <a:spAutoFit/>
          </a:bodyPr>
          <a:lstStyle/>
          <a:p>
            <a:r>
              <a:rPr lang="en-US" dirty="0"/>
              <a:t>or</a:t>
            </a:r>
          </a:p>
        </p:txBody>
      </p:sp>
      <p:cxnSp>
        <p:nvCxnSpPr>
          <p:cNvPr id="11" name="Straight Arrow Connector 10">
            <a:extLst>
              <a:ext uri="{FF2B5EF4-FFF2-40B4-BE49-F238E27FC236}">
                <a16:creationId xmlns:a16="http://schemas.microsoft.com/office/drawing/2014/main" id="{361D5C7D-A2E9-3545-D783-D07940AEF3F0}"/>
              </a:ext>
            </a:extLst>
          </p:cNvPr>
          <p:cNvCxnSpPr>
            <a:cxnSpLocks/>
          </p:cNvCxnSpPr>
          <p:nvPr/>
        </p:nvCxnSpPr>
        <p:spPr>
          <a:xfrm>
            <a:off x="4412627" y="5733749"/>
            <a:ext cx="3438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E45F476-23BB-4733-9568-A9D0F057BBCB}"/>
              </a:ext>
            </a:extLst>
          </p:cNvPr>
          <p:cNvSpPr txBox="1"/>
          <p:nvPr/>
        </p:nvSpPr>
        <p:spPr>
          <a:xfrm>
            <a:off x="317878" y="4462575"/>
            <a:ext cx="834396" cy="369332"/>
          </a:xfrm>
          <a:prstGeom prst="rect">
            <a:avLst/>
          </a:prstGeom>
          <a:noFill/>
        </p:spPr>
        <p:txBody>
          <a:bodyPr wrap="none" rtlCol="0">
            <a:spAutoFit/>
          </a:bodyPr>
          <a:lstStyle/>
          <a:p>
            <a:pPr algn="ctr"/>
            <a:r>
              <a:rPr lang="en-US" b="1" dirty="0"/>
              <a:t>AAAG</a:t>
            </a:r>
          </a:p>
        </p:txBody>
      </p:sp>
      <p:sp>
        <p:nvSpPr>
          <p:cNvPr id="13" name="TextBox 12">
            <a:extLst>
              <a:ext uri="{FF2B5EF4-FFF2-40B4-BE49-F238E27FC236}">
                <a16:creationId xmlns:a16="http://schemas.microsoft.com/office/drawing/2014/main" id="{B3BEF277-212E-4BBA-3D0A-2F03DDAEB730}"/>
              </a:ext>
            </a:extLst>
          </p:cNvPr>
          <p:cNvSpPr txBox="1"/>
          <p:nvPr/>
        </p:nvSpPr>
        <p:spPr>
          <a:xfrm>
            <a:off x="1387403" y="4474649"/>
            <a:ext cx="839204" cy="369332"/>
          </a:xfrm>
          <a:prstGeom prst="rect">
            <a:avLst/>
          </a:prstGeom>
          <a:noFill/>
        </p:spPr>
        <p:txBody>
          <a:bodyPr wrap="none" rtlCol="0">
            <a:spAutoFit/>
          </a:bodyPr>
          <a:lstStyle/>
          <a:p>
            <a:r>
              <a:rPr lang="en-US" b="1" dirty="0"/>
              <a:t>AAGG</a:t>
            </a:r>
          </a:p>
        </p:txBody>
      </p:sp>
      <p:sp>
        <p:nvSpPr>
          <p:cNvPr id="14" name="TextBox 13">
            <a:extLst>
              <a:ext uri="{FF2B5EF4-FFF2-40B4-BE49-F238E27FC236}">
                <a16:creationId xmlns:a16="http://schemas.microsoft.com/office/drawing/2014/main" id="{1B38BE9D-ACF7-6BD1-6098-E4F983F37DFA}"/>
              </a:ext>
            </a:extLst>
          </p:cNvPr>
          <p:cNvSpPr txBox="1"/>
          <p:nvPr/>
        </p:nvSpPr>
        <p:spPr>
          <a:xfrm>
            <a:off x="2553988" y="4460171"/>
            <a:ext cx="807016" cy="369332"/>
          </a:xfrm>
          <a:prstGeom prst="rect">
            <a:avLst/>
          </a:prstGeom>
          <a:noFill/>
        </p:spPr>
        <p:txBody>
          <a:bodyPr wrap="none" rtlCol="0">
            <a:spAutoFit/>
          </a:bodyPr>
          <a:lstStyle/>
          <a:p>
            <a:r>
              <a:rPr lang="en-US" b="1" dirty="0"/>
              <a:t>AGGT</a:t>
            </a:r>
          </a:p>
        </p:txBody>
      </p:sp>
      <p:cxnSp>
        <p:nvCxnSpPr>
          <p:cNvPr id="15" name="Straight Arrow Connector 14">
            <a:extLst>
              <a:ext uri="{FF2B5EF4-FFF2-40B4-BE49-F238E27FC236}">
                <a16:creationId xmlns:a16="http://schemas.microsoft.com/office/drawing/2014/main" id="{26BB8CCD-2C3A-CD98-7E6A-4F65B3955561}"/>
              </a:ext>
            </a:extLst>
          </p:cNvPr>
          <p:cNvCxnSpPr>
            <a:cxnSpLocks/>
          </p:cNvCxnSpPr>
          <p:nvPr/>
        </p:nvCxnSpPr>
        <p:spPr>
          <a:xfrm>
            <a:off x="1101387" y="4645688"/>
            <a:ext cx="3438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1AA298D-7111-9AAD-0564-0BD1B3B6FD95}"/>
              </a:ext>
            </a:extLst>
          </p:cNvPr>
          <p:cNvCxnSpPr>
            <a:cxnSpLocks/>
          </p:cNvCxnSpPr>
          <p:nvPr/>
        </p:nvCxnSpPr>
        <p:spPr>
          <a:xfrm>
            <a:off x="2210090" y="4645688"/>
            <a:ext cx="3438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999783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4085</TotalTime>
  <Words>577</Words>
  <Application>Microsoft Macintosh PowerPoint</Application>
  <PresentationFormat>Widescreen</PresentationFormat>
  <Paragraphs>56</Paragraphs>
  <Slides>19</Slides>
  <Notes>0</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맑은 고딕</vt:lpstr>
      <vt:lpstr>Arial</vt:lpstr>
      <vt:lpstr>Office 테마</vt:lpstr>
      <vt:lpstr>Metagenomics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김지현(생명과학과)</dc:creator>
  <cp:lastModifiedBy>김지현(생명과학과)</cp:lastModifiedBy>
  <cp:revision>4</cp:revision>
  <dcterms:created xsi:type="dcterms:W3CDTF">2025-12-28T11:25:01Z</dcterms:created>
  <dcterms:modified xsi:type="dcterms:W3CDTF">2026-01-07T09:08:57Z</dcterms:modified>
</cp:coreProperties>
</file>